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1"/>
  </p:sldMasterIdLst>
  <p:notesMasterIdLst>
    <p:notesMasterId r:id="rId4"/>
  </p:notesMasterIdLst>
  <p:handoutMasterIdLst>
    <p:handoutMasterId r:id="rId5"/>
  </p:handoutMasterIdLst>
  <p:sldIdLst>
    <p:sldId id="274" r:id="rId2"/>
    <p:sldId id="275" r:id="rId3"/>
  </p:sldIdLst>
  <p:sldSz cx="7775575" cy="10907713"/>
  <p:notesSz cx="7034213" cy="10164763"/>
  <p:defaultTextStyle>
    <a:defPPr>
      <a:defRPr lang="ja-JP"/>
    </a:defPPr>
    <a:lvl1pPr marL="0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35">
          <p15:clr>
            <a:srgbClr val="A4A3A4"/>
          </p15:clr>
        </p15:guide>
        <p15:guide id="2" pos="244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02" userDrawn="1">
          <p15:clr>
            <a:srgbClr val="A4A3A4"/>
          </p15:clr>
        </p15:guide>
        <p15:guide id="2" pos="2216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7FAD2"/>
    <a:srgbClr val="DE40D6"/>
    <a:srgbClr val="FBFCD2"/>
    <a:srgbClr val="F9CDF4"/>
    <a:srgbClr val="A48B78"/>
    <a:srgbClr val="7A6A56"/>
    <a:srgbClr val="C9CACA"/>
    <a:srgbClr val="FBB040"/>
    <a:srgbClr val="726658"/>
    <a:srgbClr val="E8D6B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8597" autoAdjust="0"/>
  </p:normalViewPr>
  <p:slideViewPr>
    <p:cSldViewPr snapToGrid="0">
      <p:cViewPr varScale="1">
        <p:scale>
          <a:sx n="53" d="100"/>
          <a:sy n="53" d="100"/>
        </p:scale>
        <p:origin x="2142" y="96"/>
      </p:cViewPr>
      <p:guideLst>
        <p:guide orient="horz" pos="3435"/>
        <p:guide pos="244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48" d="100"/>
          <a:sy n="48" d="100"/>
        </p:scale>
        <p:origin x="-2982" y="-102"/>
      </p:cViewPr>
      <p:guideLst>
        <p:guide orient="horz" pos="3202"/>
        <p:guide pos="221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4" y="1"/>
            <a:ext cx="3048668" cy="508007"/>
          </a:xfrm>
          <a:prstGeom prst="rect">
            <a:avLst/>
          </a:prstGeom>
        </p:spPr>
        <p:txBody>
          <a:bodyPr vert="horz" lIns="88463" tIns="44233" rIns="88463" bIns="4423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984023" y="1"/>
            <a:ext cx="3048668" cy="508007"/>
          </a:xfrm>
          <a:prstGeom prst="rect">
            <a:avLst/>
          </a:prstGeom>
        </p:spPr>
        <p:txBody>
          <a:bodyPr vert="horz" lIns="88463" tIns="44233" rIns="88463" bIns="44233" rtlCol="0"/>
          <a:lstStyle>
            <a:lvl1pPr algn="r">
              <a:defRPr sz="1200"/>
            </a:lvl1pPr>
          </a:lstStyle>
          <a:p>
            <a:fld id="{EA4C0380-2DE9-498B-B68D-60B46204BA80}" type="datetimeFigureOut">
              <a:rPr kumimoji="1" lang="ja-JP" altLang="en-US" smtClean="0"/>
              <a:t>2024/9/13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4" y="9655214"/>
            <a:ext cx="3048668" cy="508006"/>
          </a:xfrm>
          <a:prstGeom prst="rect">
            <a:avLst/>
          </a:prstGeom>
        </p:spPr>
        <p:txBody>
          <a:bodyPr vert="horz" lIns="88463" tIns="44233" rIns="88463" bIns="4423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984023" y="9655214"/>
            <a:ext cx="3048668" cy="508006"/>
          </a:xfrm>
          <a:prstGeom prst="rect">
            <a:avLst/>
          </a:prstGeom>
        </p:spPr>
        <p:txBody>
          <a:bodyPr vert="horz" lIns="88463" tIns="44233" rIns="88463" bIns="44233" rtlCol="0" anchor="b"/>
          <a:lstStyle>
            <a:lvl1pPr algn="r">
              <a:defRPr sz="1200"/>
            </a:lvl1pPr>
          </a:lstStyle>
          <a:p>
            <a:fld id="{78A262EF-70DF-4926-8929-0A60A2E81D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40521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3" y="4"/>
            <a:ext cx="3048158" cy="510003"/>
          </a:xfrm>
          <a:prstGeom prst="rect">
            <a:avLst/>
          </a:prstGeom>
        </p:spPr>
        <p:txBody>
          <a:bodyPr vert="horz" lIns="94004" tIns="47002" rIns="94004" bIns="4700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984430" y="4"/>
            <a:ext cx="3048158" cy="510003"/>
          </a:xfrm>
          <a:prstGeom prst="rect">
            <a:avLst/>
          </a:prstGeom>
        </p:spPr>
        <p:txBody>
          <a:bodyPr vert="horz" lIns="94004" tIns="47002" rIns="94004" bIns="47002" rtlCol="0"/>
          <a:lstStyle>
            <a:lvl1pPr algn="r">
              <a:defRPr sz="1200"/>
            </a:lvl1pPr>
          </a:lstStyle>
          <a:p>
            <a:fld id="{70F99883-74AE-4A2C-81B7-5B86A08198C0}" type="datetimeFigureOut">
              <a:rPr kumimoji="1" lang="ja-JP" altLang="en-US" smtClean="0"/>
              <a:t>2024/9/13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93938" y="1271588"/>
            <a:ext cx="2446337" cy="34305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004" tIns="47002" rIns="94004" bIns="47002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03422" y="4891797"/>
            <a:ext cx="5627370" cy="4002375"/>
          </a:xfrm>
          <a:prstGeom prst="rect">
            <a:avLst/>
          </a:prstGeom>
        </p:spPr>
        <p:txBody>
          <a:bodyPr vert="horz" lIns="94004" tIns="47002" rIns="94004" bIns="47002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3" y="9654764"/>
            <a:ext cx="3048158" cy="510002"/>
          </a:xfrm>
          <a:prstGeom prst="rect">
            <a:avLst/>
          </a:prstGeom>
        </p:spPr>
        <p:txBody>
          <a:bodyPr vert="horz" lIns="94004" tIns="47002" rIns="94004" bIns="4700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984430" y="9654764"/>
            <a:ext cx="3048158" cy="510002"/>
          </a:xfrm>
          <a:prstGeom prst="rect">
            <a:avLst/>
          </a:prstGeom>
        </p:spPr>
        <p:txBody>
          <a:bodyPr vert="horz" lIns="94004" tIns="47002" rIns="94004" bIns="47002" rtlCol="0" anchor="b"/>
          <a:lstStyle>
            <a:lvl1pPr algn="r">
              <a:defRPr sz="1200"/>
            </a:lvl1pPr>
          </a:lstStyle>
          <a:p>
            <a:fld id="{ACD93CC5-A9B8-46A1-B8C3-70AA73E05D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00229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3168" y="1785129"/>
            <a:ext cx="6609239" cy="3797500"/>
          </a:xfrm>
          <a:prstGeom prst="rect">
            <a:avLst/>
          </a:prstGeom>
        </p:spPr>
        <p:txBody>
          <a:bodyPr anchor="b"/>
          <a:lstStyle>
            <a:lvl1pPr algn="ctr">
              <a:defRPr sz="510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947" y="5729075"/>
            <a:ext cx="5831681" cy="263350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41"/>
            </a:lvl1pPr>
            <a:lvl2pPr marL="388757" indent="0" algn="ctr">
              <a:buNone/>
              <a:defRPr sz="1701"/>
            </a:lvl2pPr>
            <a:lvl3pPr marL="777514" indent="0" algn="ctr">
              <a:buNone/>
              <a:defRPr sz="1531"/>
            </a:lvl3pPr>
            <a:lvl4pPr marL="1166271" indent="0" algn="ctr">
              <a:buNone/>
              <a:defRPr sz="1360"/>
            </a:lvl4pPr>
            <a:lvl5pPr marL="1555029" indent="0" algn="ctr">
              <a:buNone/>
              <a:defRPr sz="1360"/>
            </a:lvl5pPr>
            <a:lvl6pPr marL="1943786" indent="0" algn="ctr">
              <a:buNone/>
              <a:defRPr sz="1360"/>
            </a:lvl6pPr>
            <a:lvl7pPr marL="2332543" indent="0" algn="ctr">
              <a:buNone/>
              <a:defRPr sz="1360"/>
            </a:lvl7pPr>
            <a:lvl8pPr marL="2721300" indent="0" algn="ctr">
              <a:buNone/>
              <a:defRPr sz="1360"/>
            </a:lvl8pPr>
            <a:lvl9pPr marL="3110057" indent="0" algn="ctr">
              <a:buNone/>
              <a:defRPr sz="136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4A3B7E-DD21-4048-88F3-59665D8E8CDB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9/13/2024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903F17-9641-4B84-A974-7D55D06F1897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0892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988" y="2903538"/>
            <a:ext cx="6705600" cy="69215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294DBB-917B-4186-A703-7409F7CF8E5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9/13/2024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2B72EE-4B45-425F-B500-026DA88CB77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3652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4396" y="580735"/>
            <a:ext cx="1676608" cy="9243783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571" y="580735"/>
            <a:ext cx="4932630" cy="924378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4D20DD-EE55-4DDE-BB8B-8D151B9371C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9/13/2024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60586A-009D-4946-86B1-6BEB0D580BF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2806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32877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4988" y="2903538"/>
            <a:ext cx="6705600" cy="69215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E7DE13-46BE-4B37-9FBB-8FA2A87D722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9/13/2024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7FC707-0A99-4B85-9C38-B64E72987C1E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5207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522" y="2719357"/>
            <a:ext cx="6706433" cy="4537305"/>
          </a:xfrm>
          <a:prstGeom prst="rect">
            <a:avLst/>
          </a:prstGeom>
        </p:spPr>
        <p:txBody>
          <a:bodyPr anchor="b"/>
          <a:lstStyle>
            <a:lvl1pPr>
              <a:defRPr sz="510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522" y="7299586"/>
            <a:ext cx="6706433" cy="238606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41">
                <a:solidFill>
                  <a:schemeClr val="tx1"/>
                </a:solidFill>
              </a:defRPr>
            </a:lvl1pPr>
            <a:lvl2pPr marL="388757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2pPr>
            <a:lvl3pPr marL="777514" indent="0">
              <a:buNone/>
              <a:defRPr sz="1531">
                <a:solidFill>
                  <a:schemeClr val="tx1">
                    <a:tint val="75000"/>
                  </a:schemeClr>
                </a:solidFill>
              </a:defRPr>
            </a:lvl3pPr>
            <a:lvl4pPr marL="1166271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5029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786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2543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13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10057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84D596-71CB-401C-BE2A-FF96587D8E9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9/13/2024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9CCBC2-8C21-4C9A-A2A0-C4F7CFD13B61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2403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571" y="2903673"/>
            <a:ext cx="3304619" cy="692084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6385" y="2903673"/>
            <a:ext cx="3304619" cy="692084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3FDC24-657B-46BD-9F76-F6EB56EE60B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9/13/2024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8B99DA-1B7B-4D03-B44C-EA0B6BFD2A8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3169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580737"/>
            <a:ext cx="6706433" cy="210832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584" y="2673905"/>
            <a:ext cx="3289432" cy="13104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584" y="3984345"/>
            <a:ext cx="3289432" cy="58603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6385" y="2673905"/>
            <a:ext cx="3305632" cy="13104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6385" y="3984345"/>
            <a:ext cx="3305632" cy="58603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244564-11C5-49CA-A6C6-0EFA5B9EEF5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9/13/2024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0FB411-F8C4-4E71-AA2F-EFB8BA58573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3289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3C5F0A-E814-4F5B-8509-4826EF6EAFAD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9/13/2024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C3135D-753B-4641-9B40-F5C756AB03B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5906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49F838-D727-4C3D-981F-C91357BA972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9/13/2024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37CFDE-7B0F-4037-894D-A6CABA6358C6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63098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1"/>
            <a:ext cx="2507825" cy="2545133"/>
          </a:xfrm>
          <a:prstGeom prst="rect">
            <a:avLst/>
          </a:prstGeo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5632" y="1570511"/>
            <a:ext cx="3936385" cy="7751546"/>
          </a:xfrm>
          <a:prstGeom prst="rect">
            <a:avLst/>
          </a:prstGeom>
        </p:spPr>
        <p:txBody>
          <a:bodyPr/>
          <a:lstStyle>
            <a:lvl1pPr>
              <a:defRPr sz="2721"/>
            </a:lvl1pPr>
            <a:lvl2pPr>
              <a:defRPr sz="2381"/>
            </a:lvl2pPr>
            <a:lvl3pPr>
              <a:defRPr sz="2041"/>
            </a:lvl3pPr>
            <a:lvl4pPr>
              <a:defRPr sz="1701"/>
            </a:lvl4pPr>
            <a:lvl5pPr>
              <a:defRPr sz="1701"/>
            </a:lvl5pPr>
            <a:lvl6pPr>
              <a:defRPr sz="1701"/>
            </a:lvl6pPr>
            <a:lvl7pPr>
              <a:defRPr sz="1701"/>
            </a:lvl7pPr>
            <a:lvl8pPr>
              <a:defRPr sz="1701"/>
            </a:lvl8pPr>
            <a:lvl9pPr>
              <a:defRPr sz="1701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578700-CC02-43A7-8D67-617F0C9B34C3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9/13/2024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7CBD56-090A-4AA6-BB18-0A87B6BE4240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1046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1"/>
            <a:ext cx="2507825" cy="2545133"/>
          </a:xfrm>
          <a:prstGeom prst="rect">
            <a:avLst/>
          </a:prstGeo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5632" y="1570511"/>
            <a:ext cx="3936385" cy="7751546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721"/>
            </a:lvl1pPr>
            <a:lvl2pPr marL="388757" indent="0">
              <a:buNone/>
              <a:defRPr sz="2381"/>
            </a:lvl2pPr>
            <a:lvl3pPr marL="777514" indent="0">
              <a:buNone/>
              <a:defRPr sz="2041"/>
            </a:lvl3pPr>
            <a:lvl4pPr marL="1166271" indent="0">
              <a:buNone/>
              <a:defRPr sz="1701"/>
            </a:lvl4pPr>
            <a:lvl5pPr marL="1555029" indent="0">
              <a:buNone/>
              <a:defRPr sz="1701"/>
            </a:lvl5pPr>
            <a:lvl6pPr marL="1943786" indent="0">
              <a:buNone/>
              <a:defRPr sz="1701"/>
            </a:lvl6pPr>
            <a:lvl7pPr marL="2332543" indent="0">
              <a:buNone/>
              <a:defRPr sz="1701"/>
            </a:lvl7pPr>
            <a:lvl8pPr marL="2721300" indent="0">
              <a:buNone/>
              <a:defRPr sz="1701"/>
            </a:lvl8pPr>
            <a:lvl9pPr marL="3110057" indent="0">
              <a:buNone/>
              <a:defRPr sz="1701"/>
            </a:lvl9pPr>
          </a:lstStyle>
          <a:p>
            <a:pPr lvl="0"/>
            <a:r>
              <a:rPr lang="ja-JP" altLang="en-US" noProof="0"/>
              <a:t>図を追加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CF08AA-2110-42CD-8773-E3A4EF59A3C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9/13/2024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69A334-02AD-4810-8742-6DB93C5EA25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4634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4746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</p:sldLayoutIdLst>
  <p:txStyles>
    <p:titleStyle>
      <a:lvl1pPr algn="l" defTabSz="776288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37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776288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2pPr>
      <a:lvl3pPr algn="l" defTabSz="776288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3pPr>
      <a:lvl4pPr algn="l" defTabSz="776288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4pPr>
      <a:lvl5pPr algn="l" defTabSz="776288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5pPr>
      <a:lvl6pPr marL="457200" algn="l" defTabSz="776288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6pPr>
      <a:lvl7pPr marL="914400" algn="l" defTabSz="776288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7pPr>
      <a:lvl8pPr marL="1371600" algn="l" defTabSz="776288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8pPr>
      <a:lvl9pPr marL="1828800" algn="l" defTabSz="776288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9pPr>
    </p:titleStyle>
    <p:bodyStyle>
      <a:lvl1pPr marL="193675" indent="-193675" algn="l" defTabSz="776288" rtl="0" eaLnBrk="1" fontAlgn="base" hangingPunct="1">
        <a:lnSpc>
          <a:spcPct val="90000"/>
        </a:lnSpc>
        <a:spcBef>
          <a:spcPts val="850"/>
        </a:spcBef>
        <a:spcAft>
          <a:spcPct val="0"/>
        </a:spcAft>
        <a:buFont typeface="Arial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82613" indent="-193675" algn="l" defTabSz="776288" rtl="0" eaLnBrk="1" fontAlgn="base" hangingPunct="1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3675" algn="l" defTabSz="776288" rtl="0" eaLnBrk="1" fontAlgn="base" hangingPunct="1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488" indent="-193675" algn="l" defTabSz="776288" rtl="0" eaLnBrk="1" fontAlgn="base" hangingPunct="1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747838" indent="-193675" algn="l" defTabSz="776288" rtl="0" eaLnBrk="1" fontAlgn="base" hangingPunct="1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138164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526922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915679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304436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1pPr>
      <a:lvl2pPr marL="3887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2pPr>
      <a:lvl3pPr marL="777514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3pPr>
      <a:lvl4pPr marL="1166271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555029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1943786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332543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72130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1100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9F32ABD9-66C6-1AC0-DD35-F5C9CE52DA9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11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848" y="274"/>
            <a:ext cx="7804136" cy="10964919"/>
          </a:xfrm>
          <a:prstGeom prst="rect">
            <a:avLst/>
          </a:prstGeom>
        </p:spPr>
      </p:pic>
      <p:pic>
        <p:nvPicPr>
          <p:cNvPr id="3" name="図 2">
            <a:extLst>
              <a:ext uri="{FF2B5EF4-FFF2-40B4-BE49-F238E27FC236}">
                <a16:creationId xmlns:a16="http://schemas.microsoft.com/office/drawing/2014/main" id="{6170298C-9B7B-D41C-E80E-7EEF10E08891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54" r="8185"/>
          <a:stretch/>
        </p:blipFill>
        <p:spPr>
          <a:xfrm>
            <a:off x="3175" y="-133673"/>
            <a:ext cx="7772400" cy="8735534"/>
          </a:xfrm>
          <a:prstGeom prst="rect">
            <a:avLst/>
          </a:prstGeom>
        </p:spPr>
      </p:pic>
      <p:sp>
        <p:nvSpPr>
          <p:cNvPr id="10" name="object 8"/>
          <p:cNvSpPr txBox="1"/>
          <p:nvPr/>
        </p:nvSpPr>
        <p:spPr>
          <a:xfrm>
            <a:off x="1000333" y="299746"/>
            <a:ext cx="5692273" cy="624402"/>
          </a:xfrm>
          <a:prstGeom prst="rect">
            <a:avLst/>
          </a:prstGeom>
        </p:spPr>
        <p:txBody>
          <a:bodyPr vert="horz" wrap="square" lIns="0" tIns="39370" rIns="0" bIns="0" rtlCol="0">
            <a:spAutoFit/>
          </a:bodyPr>
          <a:lstStyle/>
          <a:p>
            <a:pPr marR="5080" algn="ctr">
              <a:lnSpc>
                <a:spcPts val="4660"/>
              </a:lnSpc>
              <a:spcBef>
                <a:spcPts val="310"/>
              </a:spcBef>
            </a:pPr>
            <a:r>
              <a:rPr lang="ja-JP" altLang="en-US" sz="3600" dirty="0">
                <a:solidFill>
                  <a:srgbClr val="00206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小塚ゴシック Pro B"/>
              </a:rPr>
              <a:t>居場所発見！つながり発見！</a:t>
            </a:r>
            <a:endParaRPr sz="3600" dirty="0">
              <a:solidFill>
                <a:srgbClr val="00206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  <a:cs typeface="小塚ゴシック Pro B"/>
            </a:endParaRPr>
          </a:p>
        </p:txBody>
      </p:sp>
      <p:sp>
        <p:nvSpPr>
          <p:cNvPr id="11" name="object 9"/>
          <p:cNvSpPr txBox="1">
            <a:spLocks/>
          </p:cNvSpPr>
          <p:nvPr/>
        </p:nvSpPr>
        <p:spPr>
          <a:xfrm>
            <a:off x="327597" y="1263802"/>
            <a:ext cx="7120380" cy="176689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>
            <a:lvl1pPr algn="l" defTabSz="776288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37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defTabSz="776288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3700">
                <a:solidFill>
                  <a:schemeClr val="tx1"/>
                </a:solidFill>
                <a:latin typeface="Calibri Light"/>
                <a:ea typeface="ＭＳ Ｐゴシック" pitchFamily="50" charset="-128"/>
              </a:defRPr>
            </a:lvl2pPr>
            <a:lvl3pPr algn="l" defTabSz="776288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3700">
                <a:solidFill>
                  <a:schemeClr val="tx1"/>
                </a:solidFill>
                <a:latin typeface="Calibri Light"/>
                <a:ea typeface="ＭＳ Ｐゴシック" pitchFamily="50" charset="-128"/>
              </a:defRPr>
            </a:lvl3pPr>
            <a:lvl4pPr algn="l" defTabSz="776288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3700">
                <a:solidFill>
                  <a:schemeClr val="tx1"/>
                </a:solidFill>
                <a:latin typeface="Calibri Light"/>
                <a:ea typeface="ＭＳ Ｐゴシック" pitchFamily="50" charset="-128"/>
              </a:defRPr>
            </a:lvl4pPr>
            <a:lvl5pPr algn="l" defTabSz="776288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3700">
                <a:solidFill>
                  <a:schemeClr val="tx1"/>
                </a:solidFill>
                <a:latin typeface="Calibri Light"/>
                <a:ea typeface="ＭＳ Ｐゴシック" pitchFamily="50" charset="-128"/>
              </a:defRPr>
            </a:lvl5pPr>
            <a:lvl6pPr marL="457200" algn="l" defTabSz="776288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3700">
                <a:solidFill>
                  <a:schemeClr val="tx1"/>
                </a:solidFill>
                <a:latin typeface="Calibri Light"/>
                <a:ea typeface="ＭＳ Ｐゴシック" pitchFamily="50" charset="-128"/>
              </a:defRPr>
            </a:lvl6pPr>
            <a:lvl7pPr marL="914400" algn="l" defTabSz="776288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3700">
                <a:solidFill>
                  <a:schemeClr val="tx1"/>
                </a:solidFill>
                <a:latin typeface="Calibri Light"/>
                <a:ea typeface="ＭＳ Ｐゴシック" pitchFamily="50" charset="-128"/>
              </a:defRPr>
            </a:lvl7pPr>
            <a:lvl8pPr marL="1371600" algn="l" defTabSz="776288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3700">
                <a:solidFill>
                  <a:schemeClr val="tx1"/>
                </a:solidFill>
                <a:latin typeface="Calibri Light"/>
                <a:ea typeface="ＭＳ Ｐゴシック" pitchFamily="50" charset="-128"/>
              </a:defRPr>
            </a:lvl8pPr>
            <a:lvl9pPr marL="1828800" algn="l" defTabSz="776288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3700">
                <a:solidFill>
                  <a:schemeClr val="tx1"/>
                </a:solidFill>
                <a:latin typeface="Calibri Light"/>
                <a:ea typeface="ＭＳ Ｐゴシック" pitchFamily="50" charset="-128"/>
              </a:defRPr>
            </a:lvl9pPr>
          </a:lstStyle>
          <a:p>
            <a:pPr marL="12700" algn="ctr">
              <a:lnSpc>
                <a:spcPts val="6500"/>
              </a:lnSpc>
              <a:spcBef>
                <a:spcPts val="105"/>
              </a:spcBef>
            </a:pPr>
            <a:r>
              <a:rPr lang="ja-JP" altLang="en-US" sz="8000" b="1" dirty="0">
                <a:ln w="12700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地域のお宝発見フェスティバル</a:t>
            </a:r>
            <a:endParaRPr lang="en-US" sz="8000" b="1" dirty="0">
              <a:ln w="12700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2" name="object 10"/>
          <p:cNvSpPr txBox="1"/>
          <p:nvPr/>
        </p:nvSpPr>
        <p:spPr>
          <a:xfrm>
            <a:off x="305817" y="4252766"/>
            <a:ext cx="6880259" cy="102912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5"/>
              </a:spcBef>
            </a:pPr>
            <a:r>
              <a:rPr sz="6600" b="1" dirty="0">
                <a:solidFill>
                  <a:schemeClr val="bg1">
                    <a:lumMod val="95000"/>
                  </a:schemeClr>
                </a:solidFill>
                <a:latin typeface="小塚ゴシック Pro B"/>
                <a:cs typeface="小塚ゴシック Pro B"/>
              </a:rPr>
              <a:t>Festival</a:t>
            </a:r>
            <a:endParaRPr sz="6600" dirty="0">
              <a:solidFill>
                <a:schemeClr val="bg1">
                  <a:lumMod val="95000"/>
                </a:schemeClr>
              </a:solidFill>
              <a:latin typeface="小塚ゴシック Pro B"/>
              <a:cs typeface="小塚ゴシック Pro B"/>
            </a:endParaRPr>
          </a:p>
        </p:txBody>
      </p:sp>
      <p:sp>
        <p:nvSpPr>
          <p:cNvPr id="13" name="object 11"/>
          <p:cNvSpPr txBox="1"/>
          <p:nvPr/>
        </p:nvSpPr>
        <p:spPr>
          <a:xfrm>
            <a:off x="589499" y="5427454"/>
            <a:ext cx="7431063" cy="62773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ja-JP" altLang="en-US" sz="4000" b="0" spc="-45" dirty="0">
                <a:solidFill>
                  <a:srgbClr val="00206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  <a:cs typeface="小塚ゴシック Pr6N M"/>
              </a:rPr>
              <a:t>日時　</a:t>
            </a:r>
            <a:r>
              <a:rPr lang="en-US" altLang="ja-JP" sz="4000" b="0" spc="-45" dirty="0">
                <a:solidFill>
                  <a:srgbClr val="00206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  <a:cs typeface="小塚ゴシック Pr6N M"/>
              </a:rPr>
              <a:t>2024</a:t>
            </a:r>
            <a:r>
              <a:rPr lang="ja-JP" altLang="en-US" sz="6000" b="1" spc="-337" baseline="-2614" dirty="0">
                <a:solidFill>
                  <a:srgbClr val="00206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  <a:cs typeface="小塚ゴシック Pr6N M"/>
              </a:rPr>
              <a:t>年</a:t>
            </a:r>
            <a:r>
              <a:rPr lang="en-US" altLang="ja-JP" sz="4000" b="0" spc="-45" dirty="0">
                <a:solidFill>
                  <a:srgbClr val="00206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  <a:cs typeface="小塚ゴシック Pr6N M"/>
              </a:rPr>
              <a:t>10</a:t>
            </a:r>
            <a:r>
              <a:rPr lang="ja-JP" altLang="en-US" sz="4000" spc="-45" dirty="0">
                <a:solidFill>
                  <a:srgbClr val="00206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  <a:cs typeface="小塚ゴシック Pr6N M"/>
              </a:rPr>
              <a:t>月</a:t>
            </a:r>
            <a:r>
              <a:rPr lang="en-US" altLang="ja-JP" sz="4000" spc="-45" dirty="0">
                <a:solidFill>
                  <a:srgbClr val="00206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  <a:cs typeface="小塚ゴシック Pr6N M"/>
              </a:rPr>
              <a:t>5</a:t>
            </a:r>
            <a:r>
              <a:rPr lang="ja-JP" altLang="en-US" sz="4000" b="0" spc="-45" dirty="0">
                <a:solidFill>
                  <a:srgbClr val="00206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  <a:cs typeface="小塚ゴシック Pr6N M"/>
              </a:rPr>
              <a:t>日（土）</a:t>
            </a:r>
            <a:endParaRPr lang="en-US" altLang="ja-JP" sz="4400" spc="-45" dirty="0">
              <a:solidFill>
                <a:srgbClr val="002060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  <a:cs typeface="小塚ゴシック Pr6N M"/>
            </a:endParaRPr>
          </a:p>
        </p:txBody>
      </p:sp>
      <p:sp>
        <p:nvSpPr>
          <p:cNvPr id="8" name="object 15">
            <a:extLst>
              <a:ext uri="{FF2B5EF4-FFF2-40B4-BE49-F238E27FC236}">
                <a16:creationId xmlns:a16="http://schemas.microsoft.com/office/drawing/2014/main" id="{1E1BF09A-69C1-0C9A-489C-5CE378C8D8E3}"/>
              </a:ext>
            </a:extLst>
          </p:cNvPr>
          <p:cNvSpPr txBox="1"/>
          <p:nvPr/>
        </p:nvSpPr>
        <p:spPr>
          <a:xfrm>
            <a:off x="2732792" y="10362812"/>
            <a:ext cx="6032082" cy="348172"/>
          </a:xfrm>
          <a:prstGeom prst="rect">
            <a:avLst/>
          </a:prstGeom>
        </p:spPr>
        <p:txBody>
          <a:bodyPr vert="horz" wrap="square" lIns="0" tIns="400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20"/>
              </a:spcBef>
            </a:pPr>
            <a:r>
              <a:rPr lang="ja-JP" altLang="en-US" sz="2000" dirty="0">
                <a:solidFill>
                  <a:srgbClr val="00206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メイリオ"/>
              </a:rPr>
              <a:t>主催：社会福祉法人　山形市社会福祉協議会</a:t>
            </a:r>
            <a:endParaRPr sz="2000" dirty="0">
              <a:solidFill>
                <a:srgbClr val="00206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  <a:cs typeface="メイリオ"/>
            </a:endParaRPr>
          </a:p>
        </p:txBody>
      </p:sp>
      <p:sp>
        <p:nvSpPr>
          <p:cNvPr id="4" name="object 11">
            <a:extLst>
              <a:ext uri="{FF2B5EF4-FFF2-40B4-BE49-F238E27FC236}">
                <a16:creationId xmlns:a16="http://schemas.microsoft.com/office/drawing/2014/main" id="{38E2CB4C-176C-A09F-719D-7C550190A085}"/>
              </a:ext>
            </a:extLst>
          </p:cNvPr>
          <p:cNvSpPr txBox="1"/>
          <p:nvPr/>
        </p:nvSpPr>
        <p:spPr>
          <a:xfrm>
            <a:off x="2101842" y="6794641"/>
            <a:ext cx="7477215" cy="76367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ja-JP" altLang="en-US" sz="2400" b="1" spc="-3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小塚ゴシック Pr6N M"/>
              </a:rPr>
              <a:t>場所　山形市総合福祉センター</a:t>
            </a:r>
            <a:endParaRPr lang="en-US" altLang="ja-JP" sz="2400" b="1" spc="-3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  <a:cs typeface="小塚ゴシック Pr6N M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ja-JP" altLang="en-US" sz="2400" b="1" spc="-3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小塚ゴシック Pr6N M"/>
              </a:rPr>
              <a:t>（山形市城西町二丁目</a:t>
            </a:r>
            <a:r>
              <a:rPr lang="en-US" altLang="ja-JP" sz="2400" b="1" spc="-3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小塚ゴシック Pr6N M"/>
              </a:rPr>
              <a:t>2</a:t>
            </a:r>
            <a:r>
              <a:rPr lang="ja-JP" altLang="en-US" sz="2400" b="1" spc="-3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小塚ゴシック Pr6N M"/>
              </a:rPr>
              <a:t>番</a:t>
            </a:r>
            <a:r>
              <a:rPr lang="en-US" altLang="ja-JP" sz="2400" b="1" spc="-3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小塚ゴシック Pr6N M"/>
              </a:rPr>
              <a:t>22</a:t>
            </a:r>
            <a:r>
              <a:rPr lang="ja-JP" altLang="en-US" sz="2400" b="1" spc="-3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小塚ゴシック Pr6N M"/>
              </a:rPr>
              <a:t>号）</a:t>
            </a:r>
            <a:endParaRPr lang="en-US" altLang="ja-JP" sz="2800" b="1" spc="-3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  <a:cs typeface="小塚ゴシック Pr6N M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BC794D11-880F-0020-343C-0C5A675EA8BA}"/>
              </a:ext>
            </a:extLst>
          </p:cNvPr>
          <p:cNvSpPr txBox="1"/>
          <p:nvPr/>
        </p:nvSpPr>
        <p:spPr>
          <a:xfrm>
            <a:off x="-39731" y="4704281"/>
            <a:ext cx="7629939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b="0" i="0" dirty="0">
                <a:solidFill>
                  <a:srgbClr val="000000"/>
                </a:solidFill>
                <a:effectLst/>
                <a:highlight>
                  <a:srgbClr val="FFF8EA"/>
                </a:highlight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br>
              <a:rPr lang="ja-JP" altLang="en-US" sz="14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</a:br>
            <a:r>
              <a:rPr lang="ja-JP" altLang="en-US" sz="32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～開催概要～</a:t>
            </a:r>
            <a:endParaRPr lang="ja-JP" altLang="en-US" sz="1100" b="1" dirty="0">
              <a:solidFill>
                <a:sysClr val="windowText" lastClr="0000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6" name="object 16">
            <a:extLst>
              <a:ext uri="{FF2B5EF4-FFF2-40B4-BE49-F238E27FC236}">
                <a16:creationId xmlns:a16="http://schemas.microsoft.com/office/drawing/2014/main" id="{FA5645C1-6468-6C80-CB57-ECAABCE935CF}"/>
              </a:ext>
            </a:extLst>
          </p:cNvPr>
          <p:cNvSpPr txBox="1"/>
          <p:nvPr/>
        </p:nvSpPr>
        <p:spPr>
          <a:xfrm>
            <a:off x="170056" y="10060413"/>
            <a:ext cx="3088680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b="0" dirty="0" err="1">
                <a:ln>
                  <a:solidFill>
                    <a:schemeClr val="bg1"/>
                  </a:solidFill>
                </a:ln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小塚ゴシック Pr6N M"/>
              </a:rPr>
              <a:t>参加</a:t>
            </a:r>
            <a:r>
              <a:rPr lang="ja-JP" altLang="en-US" sz="4000" b="0" dirty="0">
                <a:ln>
                  <a:solidFill>
                    <a:schemeClr val="bg1"/>
                  </a:solidFill>
                </a:ln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小塚ゴシック Pr6N M"/>
              </a:rPr>
              <a:t>無料</a:t>
            </a:r>
            <a:endParaRPr sz="4000" dirty="0">
              <a:ln>
                <a:solidFill>
                  <a:schemeClr val="bg1"/>
                </a:solidFill>
              </a:ln>
              <a:solidFill>
                <a:srgbClr val="00206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小塚ゴシック Pr6N M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3759F3AC-A2DC-5D8E-9FFE-7E87DFE34491}"/>
              </a:ext>
            </a:extLst>
          </p:cNvPr>
          <p:cNvSpPr txBox="1"/>
          <p:nvPr/>
        </p:nvSpPr>
        <p:spPr>
          <a:xfrm>
            <a:off x="589499" y="2992020"/>
            <a:ext cx="6618358" cy="16927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320"/>
              </a:spcBef>
            </a:pPr>
            <a:r>
              <a:rPr lang="ja-JP" altLang="en-US" sz="2400" dirty="0">
                <a:solidFill>
                  <a:srgbClr val="00206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メイリオ"/>
              </a:rPr>
              <a:t>　　</a:t>
            </a:r>
            <a:r>
              <a:rPr lang="ja-JP" altLang="en-US" sz="2000" dirty="0">
                <a:solidFill>
                  <a:srgbClr val="00206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メイリオ"/>
              </a:rPr>
              <a:t>私たちが暮らす地域にある</a:t>
            </a:r>
            <a:r>
              <a:rPr lang="ja-JP" altLang="ja-JP" sz="2000" dirty="0">
                <a:solidFill>
                  <a:srgbClr val="002060"/>
                </a:solidFill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ＭＳ Ｐゴシック" panose="020B0600070205080204" pitchFamily="50" charset="-128"/>
              </a:rPr>
              <a:t>“</a:t>
            </a:r>
            <a:r>
              <a:rPr lang="ja-JP" altLang="en-US" sz="2000" dirty="0">
                <a:solidFill>
                  <a:srgbClr val="00206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メイリオ"/>
              </a:rPr>
              <a:t>居場所</a:t>
            </a:r>
            <a:r>
              <a:rPr lang="ja-JP" altLang="ja-JP" sz="2000" dirty="0">
                <a:solidFill>
                  <a:srgbClr val="002060"/>
                </a:solidFill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ＭＳ Ｐゴシック" panose="020B0600070205080204" pitchFamily="50" charset="-128"/>
              </a:rPr>
              <a:t>”</a:t>
            </a:r>
            <a:r>
              <a:rPr lang="ja-JP" altLang="en-US" sz="2000" dirty="0">
                <a:solidFill>
                  <a:srgbClr val="00206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メイリオ"/>
              </a:rPr>
              <a:t> や人と人との</a:t>
            </a:r>
            <a:r>
              <a:rPr lang="ja-JP" altLang="ja-JP" sz="2000" dirty="0">
                <a:solidFill>
                  <a:srgbClr val="002060"/>
                </a:solidFill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ＭＳ Ｐゴシック" panose="020B0600070205080204" pitchFamily="50" charset="-128"/>
              </a:rPr>
              <a:t>“</a:t>
            </a:r>
            <a:r>
              <a:rPr lang="ja-JP" altLang="en-US" sz="2000" dirty="0">
                <a:solidFill>
                  <a:srgbClr val="00206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メイリオ"/>
              </a:rPr>
              <a:t>つながり</a:t>
            </a:r>
            <a:r>
              <a:rPr lang="ja-JP" altLang="ja-JP" sz="2000" dirty="0">
                <a:solidFill>
                  <a:srgbClr val="002060"/>
                </a:solidFill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ＭＳ Ｐゴシック" panose="020B0600070205080204" pitchFamily="50" charset="-128"/>
              </a:rPr>
              <a:t>”</a:t>
            </a:r>
            <a:r>
              <a:rPr lang="ja-JP" altLang="en-US" sz="2000" dirty="0">
                <a:solidFill>
                  <a:srgbClr val="00206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メイリオ"/>
              </a:rPr>
              <a:t> は大切な地域の宝物。活動と人、居場所と人、人と人とがつながるその宝物を発見しに来てみませんか？運命的な出会いがあなたを待っています！お誘いあわせの上、ぜひご来場ください。</a:t>
            </a:r>
            <a:endParaRPr lang="en-US" altLang="ja-JP" sz="2000" dirty="0">
              <a:solidFill>
                <a:srgbClr val="00206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  <a:cs typeface="メイリオ"/>
            </a:endParaRPr>
          </a:p>
        </p:txBody>
      </p:sp>
      <p:sp>
        <p:nvSpPr>
          <p:cNvPr id="19" name="角丸四角形 77">
            <a:extLst>
              <a:ext uri="{FF2B5EF4-FFF2-40B4-BE49-F238E27FC236}">
                <a16:creationId xmlns:a16="http://schemas.microsoft.com/office/drawing/2014/main" id="{AB5D418A-6439-4B12-2FEE-E52B290181B3}"/>
              </a:ext>
            </a:extLst>
          </p:cNvPr>
          <p:cNvSpPr/>
          <p:nvPr/>
        </p:nvSpPr>
        <p:spPr>
          <a:xfrm>
            <a:off x="57243" y="7573841"/>
            <a:ext cx="1814532" cy="1647373"/>
          </a:xfrm>
          <a:prstGeom prst="flowChartConnector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ja-JP" altLang="en-US" sz="1800" dirty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5" name="object 11">
            <a:extLst>
              <a:ext uri="{FF2B5EF4-FFF2-40B4-BE49-F238E27FC236}">
                <a16:creationId xmlns:a16="http://schemas.microsoft.com/office/drawing/2014/main" id="{126B2DD3-D77F-0B57-E760-73A5B8E778FD}"/>
              </a:ext>
            </a:extLst>
          </p:cNvPr>
          <p:cNvSpPr txBox="1"/>
          <p:nvPr/>
        </p:nvSpPr>
        <p:spPr>
          <a:xfrm>
            <a:off x="1871774" y="6187951"/>
            <a:ext cx="5718433" cy="56618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ja-JP" altLang="en-US" sz="3600" b="1" spc="-3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小塚ゴシック Pr6N M"/>
              </a:rPr>
              <a:t>午前</a:t>
            </a:r>
            <a:r>
              <a:rPr lang="en-US" altLang="ja-JP" sz="3600" b="1" spc="-3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小塚ゴシック Pr6N M"/>
              </a:rPr>
              <a:t>10</a:t>
            </a:r>
            <a:r>
              <a:rPr lang="ja-JP" altLang="en-US" sz="3600" b="1" spc="-3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小塚ゴシック Pr6N M"/>
              </a:rPr>
              <a:t>時から午後</a:t>
            </a:r>
            <a:r>
              <a:rPr lang="en-US" altLang="ja-JP" sz="3600" b="1" spc="-3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小塚ゴシック Pr6N M"/>
              </a:rPr>
              <a:t>3</a:t>
            </a:r>
            <a:r>
              <a:rPr lang="ja-JP" altLang="en-US" sz="3600" b="1" spc="-3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小塚ゴシック Pr6N M"/>
              </a:rPr>
              <a:t>時</a:t>
            </a:r>
            <a:r>
              <a:rPr lang="en-US" altLang="ja-JP" sz="3600" b="1" spc="-3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小塚ゴシック Pr6N M"/>
              </a:rPr>
              <a:t>30</a:t>
            </a:r>
            <a:r>
              <a:rPr lang="ja-JP" altLang="en-US" sz="3600" b="1" spc="-3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小塚ゴシック Pr6N M"/>
              </a:rPr>
              <a:t>分</a:t>
            </a:r>
            <a:endParaRPr lang="en-US" altLang="ja-JP" sz="3600" b="1" spc="-3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  <a:cs typeface="小塚ゴシック Pr6N M"/>
            </a:endParaRPr>
          </a:p>
        </p:txBody>
      </p:sp>
      <p:sp>
        <p:nvSpPr>
          <p:cNvPr id="22" name="角丸四角形 77">
            <a:extLst>
              <a:ext uri="{FF2B5EF4-FFF2-40B4-BE49-F238E27FC236}">
                <a16:creationId xmlns:a16="http://schemas.microsoft.com/office/drawing/2014/main" id="{5F8F2C81-C90B-9C55-B8C6-F0E2B4D16CCC}"/>
              </a:ext>
            </a:extLst>
          </p:cNvPr>
          <p:cNvSpPr/>
          <p:nvPr/>
        </p:nvSpPr>
        <p:spPr>
          <a:xfrm>
            <a:off x="1669097" y="8300208"/>
            <a:ext cx="2118245" cy="1974222"/>
          </a:xfrm>
          <a:prstGeom prst="flowChartConnector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en-US" altLang="ja-JP" sz="1800" dirty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endParaRPr kumimoji="1" lang="ja-JP" altLang="en-US" sz="1800" dirty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25" name="角丸四角形 77">
            <a:extLst>
              <a:ext uri="{FF2B5EF4-FFF2-40B4-BE49-F238E27FC236}">
                <a16:creationId xmlns:a16="http://schemas.microsoft.com/office/drawing/2014/main" id="{F3FF2883-17AB-C919-B07E-25AD28583DC5}"/>
              </a:ext>
            </a:extLst>
          </p:cNvPr>
          <p:cNvSpPr/>
          <p:nvPr/>
        </p:nvSpPr>
        <p:spPr>
          <a:xfrm>
            <a:off x="3874157" y="8313409"/>
            <a:ext cx="2088000" cy="1944000"/>
          </a:xfrm>
          <a:prstGeom prst="flowChartConnector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ja-JP" altLang="en-US" sz="1800" dirty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26" name="角丸四角形 77">
            <a:extLst>
              <a:ext uri="{FF2B5EF4-FFF2-40B4-BE49-F238E27FC236}">
                <a16:creationId xmlns:a16="http://schemas.microsoft.com/office/drawing/2014/main" id="{8F97FD12-CEE0-196C-89B4-AFA20CA7B7A1}"/>
              </a:ext>
            </a:extLst>
          </p:cNvPr>
          <p:cNvSpPr/>
          <p:nvPr/>
        </p:nvSpPr>
        <p:spPr>
          <a:xfrm>
            <a:off x="5864108" y="7667672"/>
            <a:ext cx="1814532" cy="1647373"/>
          </a:xfrm>
          <a:prstGeom prst="flowChartConnector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ja-JP" altLang="en-US" sz="1800" dirty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30" name="楕円 29">
            <a:extLst>
              <a:ext uri="{FF2B5EF4-FFF2-40B4-BE49-F238E27FC236}">
                <a16:creationId xmlns:a16="http://schemas.microsoft.com/office/drawing/2014/main" id="{C46B5969-C876-CA2C-C2E7-B1C9BAEB4286}"/>
              </a:ext>
            </a:extLst>
          </p:cNvPr>
          <p:cNvSpPr/>
          <p:nvPr/>
        </p:nvSpPr>
        <p:spPr>
          <a:xfrm>
            <a:off x="5014447" y="8084073"/>
            <a:ext cx="3516968" cy="898819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i="1" u="sng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キッチンカー</a:t>
            </a:r>
            <a:endParaRPr kumimoji="1" lang="en-US" altLang="ja-JP" sz="2400" i="1" u="sng" dirty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/>
            <a:r>
              <a:rPr kumimoji="1" lang="ja-JP" altLang="en-US" sz="1400" dirty="0">
                <a:ln>
                  <a:solidFill>
                    <a:srgbClr val="FFC000"/>
                  </a:solidFill>
                </a:ln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玉こんや</a:t>
            </a:r>
            <a:endParaRPr kumimoji="1" lang="en-US" altLang="ja-JP" sz="1400" dirty="0">
              <a:ln>
                <a:solidFill>
                  <a:srgbClr val="FFC000"/>
                </a:solidFill>
              </a:ln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/>
            <a:r>
              <a:rPr kumimoji="1" lang="ja-JP" altLang="en-US" sz="1400" dirty="0">
                <a:ln>
                  <a:solidFill>
                    <a:srgbClr val="FFC000"/>
                  </a:solidFill>
                </a:ln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おいしいパンの</a:t>
            </a:r>
            <a:endParaRPr kumimoji="1" lang="en-US" altLang="ja-JP" sz="1400" dirty="0">
              <a:ln>
                <a:solidFill>
                  <a:srgbClr val="FFC000"/>
                </a:solidFill>
              </a:ln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/>
            <a:r>
              <a:rPr kumimoji="1" lang="ja-JP" altLang="en-US" sz="1400" dirty="0">
                <a:ln>
                  <a:solidFill>
                    <a:srgbClr val="FFC000"/>
                  </a:solidFill>
                </a:ln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お店が来るよ</a:t>
            </a:r>
            <a:endParaRPr kumimoji="1" lang="ja-JP" altLang="en-US" sz="1600" dirty="0">
              <a:ln>
                <a:solidFill>
                  <a:srgbClr val="FFC000"/>
                </a:solidFill>
              </a:ln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31" name="楕円 30">
            <a:extLst>
              <a:ext uri="{FF2B5EF4-FFF2-40B4-BE49-F238E27FC236}">
                <a16:creationId xmlns:a16="http://schemas.microsoft.com/office/drawing/2014/main" id="{1AEC99A9-70A0-4F26-9340-8CE510FA8239}"/>
              </a:ext>
            </a:extLst>
          </p:cNvPr>
          <p:cNvSpPr/>
          <p:nvPr/>
        </p:nvSpPr>
        <p:spPr>
          <a:xfrm>
            <a:off x="3130401" y="8810061"/>
            <a:ext cx="3516968" cy="898819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i="1" u="sng" dirty="0">
                <a:solidFill>
                  <a:sysClr val="windowText" lastClr="00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福祉学校</a:t>
            </a:r>
            <a:endParaRPr kumimoji="1" lang="en-US" altLang="ja-JP" sz="2800" i="1" u="sng" dirty="0">
              <a:solidFill>
                <a:sysClr val="windowText" lastClr="00000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/>
            <a:r>
              <a:rPr lang="ja-JP" altLang="en-US" sz="1400" dirty="0">
                <a:ln>
                  <a:solidFill>
                    <a:srgbClr val="FFC000"/>
                  </a:solidFill>
                </a:ln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つながりのヒントを</a:t>
            </a:r>
            <a:endParaRPr lang="en-US" altLang="ja-JP" sz="1400" dirty="0">
              <a:ln>
                <a:solidFill>
                  <a:srgbClr val="FFC000"/>
                </a:solidFill>
              </a:ln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/>
            <a:r>
              <a:rPr lang="ja-JP" altLang="en-US" sz="1400" dirty="0">
                <a:ln>
                  <a:solidFill>
                    <a:srgbClr val="FFC000"/>
                  </a:solidFill>
                </a:ln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楽しく</a:t>
            </a:r>
            <a:endParaRPr lang="en-US" altLang="ja-JP" sz="1400" dirty="0">
              <a:ln>
                <a:solidFill>
                  <a:srgbClr val="FFC000"/>
                </a:solidFill>
              </a:ln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/>
            <a:r>
              <a:rPr lang="ja-JP" altLang="en-US" sz="1400" dirty="0">
                <a:ln>
                  <a:solidFill>
                    <a:srgbClr val="FFC000"/>
                  </a:solidFill>
                </a:ln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見つけよう</a:t>
            </a:r>
            <a:endParaRPr kumimoji="1" lang="ja-JP" altLang="en-US" sz="1600" dirty="0">
              <a:ln>
                <a:solidFill>
                  <a:srgbClr val="FFC000"/>
                </a:solidFill>
              </a:ln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32" name="楕円 31">
            <a:extLst>
              <a:ext uri="{FF2B5EF4-FFF2-40B4-BE49-F238E27FC236}">
                <a16:creationId xmlns:a16="http://schemas.microsoft.com/office/drawing/2014/main" id="{AB3C9B72-C73F-BC93-5DA9-FB048BA1D72F}"/>
              </a:ext>
            </a:extLst>
          </p:cNvPr>
          <p:cNvSpPr/>
          <p:nvPr/>
        </p:nvSpPr>
        <p:spPr>
          <a:xfrm>
            <a:off x="914517" y="8760504"/>
            <a:ext cx="3516968" cy="1187948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i="1" u="sng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お宝発表会</a:t>
            </a:r>
            <a:endParaRPr kumimoji="1" lang="en-US" altLang="ja-JP" sz="2800" i="1" u="sng" dirty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/>
            <a:r>
              <a:rPr kumimoji="1" lang="ja-JP" altLang="en-US" sz="1400" dirty="0">
                <a:ln>
                  <a:solidFill>
                    <a:srgbClr val="FFC000"/>
                  </a:solidFill>
                </a:ln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地域のすてきな活動を</a:t>
            </a:r>
            <a:endParaRPr kumimoji="1" lang="en-US" altLang="ja-JP" sz="1400" dirty="0">
              <a:ln>
                <a:solidFill>
                  <a:srgbClr val="FFC000"/>
                </a:solidFill>
              </a:ln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/>
            <a:r>
              <a:rPr kumimoji="1" lang="ja-JP" altLang="en-US" sz="1400" dirty="0">
                <a:ln>
                  <a:solidFill>
                    <a:srgbClr val="FFC000"/>
                  </a:solidFill>
                </a:ln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見つけてみよう</a:t>
            </a:r>
            <a:endParaRPr kumimoji="1" lang="en-US" altLang="ja-JP" sz="1400" dirty="0">
              <a:ln>
                <a:solidFill>
                  <a:srgbClr val="FFC000"/>
                </a:solidFill>
              </a:ln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/>
            <a:endParaRPr lang="en-US" altLang="ja-JP" sz="1400" dirty="0">
              <a:ln>
                <a:solidFill>
                  <a:srgbClr val="FFC000"/>
                </a:solidFill>
              </a:ln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33" name="楕円 32">
            <a:extLst>
              <a:ext uri="{FF2B5EF4-FFF2-40B4-BE49-F238E27FC236}">
                <a16:creationId xmlns:a16="http://schemas.microsoft.com/office/drawing/2014/main" id="{B053EEDD-6374-7DA2-9E80-38F3107266D1}"/>
              </a:ext>
            </a:extLst>
          </p:cNvPr>
          <p:cNvSpPr/>
          <p:nvPr/>
        </p:nvSpPr>
        <p:spPr>
          <a:xfrm>
            <a:off x="-843967" y="7728128"/>
            <a:ext cx="3516968" cy="1187948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i="1" u="sng" dirty="0">
                <a:solidFill>
                  <a:sysClr val="windowText" lastClr="00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体験</a:t>
            </a:r>
            <a:endParaRPr kumimoji="1" lang="en-US" altLang="ja-JP" sz="2800" i="1" u="sng" dirty="0">
              <a:solidFill>
                <a:sysClr val="windowText" lastClr="00000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/>
            <a:r>
              <a:rPr kumimoji="1" lang="ja-JP" altLang="en-US" sz="1400" dirty="0">
                <a:ln>
                  <a:solidFill>
                    <a:srgbClr val="FFC000"/>
                  </a:solidFill>
                </a:ln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ミニ四駆</a:t>
            </a:r>
            <a:endParaRPr kumimoji="1" lang="en-US" altLang="ja-JP" sz="1400" dirty="0">
              <a:ln>
                <a:solidFill>
                  <a:srgbClr val="FFC000"/>
                </a:solidFill>
              </a:ln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/>
            <a:r>
              <a:rPr lang="ja-JP" altLang="en-US" sz="1400" dirty="0">
                <a:ln>
                  <a:solidFill>
                    <a:srgbClr val="FFC000"/>
                  </a:solidFill>
                </a:ln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ボッチャ</a:t>
            </a:r>
            <a:endParaRPr lang="en-US" altLang="ja-JP" sz="1400" dirty="0">
              <a:ln>
                <a:solidFill>
                  <a:srgbClr val="FFC000"/>
                </a:solidFill>
              </a:ln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/>
            <a:r>
              <a:rPr kumimoji="1" lang="ja-JP" altLang="en-US" sz="1400" dirty="0">
                <a:ln>
                  <a:solidFill>
                    <a:srgbClr val="FFC000"/>
                  </a:solidFill>
                </a:ln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モルックなど</a:t>
            </a:r>
            <a:endParaRPr kumimoji="1" lang="en-US" altLang="ja-JP" sz="1400" dirty="0">
              <a:ln>
                <a:solidFill>
                  <a:srgbClr val="FFC000"/>
                </a:solidFill>
              </a:ln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797761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図 19">
            <a:extLst>
              <a:ext uri="{FF2B5EF4-FFF2-40B4-BE49-F238E27FC236}">
                <a16:creationId xmlns:a16="http://schemas.microsoft.com/office/drawing/2014/main" id="{539B04B1-9963-1949-8285-CE3DCC85F0D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310"/>
          <a:stretch/>
        </p:blipFill>
        <p:spPr>
          <a:xfrm rot="5400000">
            <a:off x="-1606853" y="1566068"/>
            <a:ext cx="10907713" cy="7775575"/>
          </a:xfrm>
          <a:prstGeom prst="rect">
            <a:avLst/>
          </a:prstGeom>
          <a:effectLst/>
        </p:spPr>
      </p:pic>
      <p:sp>
        <p:nvSpPr>
          <p:cNvPr id="34" name="テキスト ボックス 33"/>
          <p:cNvSpPr txBox="1"/>
          <p:nvPr/>
        </p:nvSpPr>
        <p:spPr>
          <a:xfrm>
            <a:off x="141030" y="989950"/>
            <a:ext cx="7775572" cy="91140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ja-JP" altLang="en-US" sz="2000" kern="100" dirty="0">
                <a:effectLst/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★</a:t>
            </a:r>
            <a:r>
              <a:rPr lang="ja-JP" altLang="ja-JP" sz="2000" kern="100" dirty="0">
                <a:effectLst/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オープニング　　　　</a:t>
            </a:r>
            <a:r>
              <a:rPr lang="ja-JP" altLang="en-US" sz="2000" kern="100" dirty="0">
                <a:effectLst/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　</a:t>
            </a:r>
            <a:r>
              <a:rPr lang="ja-JP" altLang="ja-JP" sz="2000" kern="100" dirty="0">
                <a:effectLst/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　</a:t>
            </a:r>
            <a:r>
              <a:rPr lang="en-US" altLang="ja-JP" sz="2000" kern="100" dirty="0">
                <a:effectLst/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 </a:t>
            </a:r>
            <a:r>
              <a:rPr lang="ja-JP" altLang="ja-JP" sz="2000" kern="100" dirty="0">
                <a:effectLst/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午前</a:t>
            </a:r>
            <a:r>
              <a:rPr lang="en-US" altLang="ja-JP" sz="2000" kern="100" dirty="0">
                <a:effectLst/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10</a:t>
            </a:r>
            <a:r>
              <a:rPr lang="ja-JP" altLang="ja-JP" sz="2000" kern="100" dirty="0">
                <a:effectLst/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時～</a:t>
            </a:r>
            <a:r>
              <a:rPr lang="ja-JP" altLang="en-US" sz="2000" kern="100" dirty="0">
                <a:effectLst/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　</a:t>
            </a:r>
            <a:r>
              <a:rPr lang="ja-JP" altLang="en-US" sz="1800" kern="100" dirty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高校生による書道パフォーマンス</a:t>
            </a:r>
            <a:endParaRPr lang="en-US" altLang="ja-JP" sz="2000" kern="100" dirty="0">
              <a:effectLst/>
              <a:latin typeface="UD デジタル 教科書体 NK-R" panose="02020400000000000000" pitchFamily="18" charset="-128"/>
              <a:ea typeface="UD デジタル 教科書体 NK-R" panose="02020400000000000000" pitchFamily="18" charset="-128"/>
              <a:cs typeface="Times New Roman" panose="02020603050405020304" pitchFamily="18" charset="0"/>
            </a:endParaRPr>
          </a:p>
          <a:p>
            <a:pPr algn="just"/>
            <a:endParaRPr lang="en-US" altLang="ja-JP" sz="2000" kern="100" dirty="0">
              <a:effectLst/>
              <a:latin typeface="UD デジタル 教科書体 NK-B" panose="02020700000000000000" pitchFamily="18" charset="-128"/>
              <a:ea typeface="UD デジタル 教科書体 NK-B" panose="02020700000000000000" pitchFamily="18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en-US" sz="2000" kern="100" dirty="0">
                <a:effectLst/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★地域の</a:t>
            </a:r>
            <a:r>
              <a:rPr lang="ja-JP" altLang="ja-JP" sz="2000" kern="100" dirty="0">
                <a:effectLst/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お宝発表会　 </a:t>
            </a:r>
            <a:r>
              <a:rPr lang="ja-JP" altLang="en-US" sz="2000" kern="100" dirty="0">
                <a:effectLst/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　</a:t>
            </a:r>
            <a:r>
              <a:rPr lang="ja-JP" altLang="ja-JP" sz="2000" kern="100" dirty="0">
                <a:effectLst/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午前</a:t>
            </a:r>
            <a:r>
              <a:rPr lang="en-US" altLang="ja-JP" sz="2000" kern="100" dirty="0">
                <a:effectLst/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10</a:t>
            </a:r>
            <a:r>
              <a:rPr lang="ja-JP" altLang="ja-JP" sz="2000" kern="100" dirty="0">
                <a:effectLst/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時</a:t>
            </a:r>
            <a:r>
              <a:rPr lang="en-US" altLang="ja-JP" sz="2000" kern="100" dirty="0">
                <a:effectLst/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20</a:t>
            </a:r>
            <a:r>
              <a:rPr lang="ja-JP" altLang="ja-JP" sz="2000" kern="100" dirty="0">
                <a:effectLst/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分～</a:t>
            </a:r>
            <a:r>
              <a:rPr lang="en-US" altLang="ja-JP" sz="2000" kern="100" dirty="0">
                <a:effectLst/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 </a:t>
            </a:r>
            <a:r>
              <a:rPr lang="ja-JP" altLang="en-US" sz="2000" kern="100" dirty="0">
                <a:effectLst/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午前</a:t>
            </a:r>
            <a:r>
              <a:rPr lang="en-US" altLang="ja-JP" sz="2000" kern="100" dirty="0">
                <a:effectLst/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11</a:t>
            </a:r>
            <a:r>
              <a:rPr lang="ja-JP" altLang="en-US" sz="2000" kern="100" dirty="0">
                <a:effectLst/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時</a:t>
            </a:r>
            <a:r>
              <a:rPr lang="en-US" altLang="ja-JP" sz="2000" kern="100" dirty="0">
                <a:effectLst/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20</a:t>
            </a:r>
            <a:r>
              <a:rPr lang="ja-JP" altLang="en-US" sz="2000" kern="100" dirty="0">
                <a:effectLst/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分</a:t>
            </a:r>
            <a:endParaRPr lang="en-US" altLang="ja-JP" sz="2000" kern="100" dirty="0">
              <a:effectLst/>
              <a:latin typeface="UD デジタル 教科書体 NK-B" panose="02020700000000000000" pitchFamily="18" charset="-128"/>
              <a:ea typeface="UD デジタル 教科書体 NK-B" panose="02020700000000000000" pitchFamily="18" charset="-128"/>
              <a:cs typeface="Times New Roman" panose="02020603050405020304" pitchFamily="18" charset="0"/>
            </a:endParaRPr>
          </a:p>
          <a:p>
            <a:pPr marL="170815">
              <a:spcBef>
                <a:spcPts val="195"/>
              </a:spcBef>
            </a:pPr>
            <a:endParaRPr lang="en-US" altLang="ja-JP" sz="1800" b="1" spc="3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  <a:cs typeface="メイリオ"/>
            </a:endParaRPr>
          </a:p>
          <a:p>
            <a:pPr marL="170815">
              <a:spcBef>
                <a:spcPts val="195"/>
              </a:spcBef>
            </a:pPr>
            <a:r>
              <a:rPr lang="ja-JP" altLang="en-US" sz="1800" b="1" spc="3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メイリオ"/>
              </a:rPr>
              <a:t>　　①ゆうやけ食堂</a:t>
            </a:r>
            <a:r>
              <a:rPr lang="en-US" altLang="ja-JP" sz="1400" b="1" spc="3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メイリオ"/>
              </a:rPr>
              <a:t>(</a:t>
            </a:r>
            <a:r>
              <a:rPr lang="ja-JP" altLang="en-US" sz="1400" b="1" spc="3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メイリオ"/>
              </a:rPr>
              <a:t>出羽地区）</a:t>
            </a:r>
            <a:r>
              <a:rPr lang="ja-JP" altLang="en-US" sz="1800" b="1" spc="3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メイリオ"/>
              </a:rPr>
              <a:t>「元気をわけあうみんなの居場所！」</a:t>
            </a:r>
            <a:endParaRPr lang="en-US" altLang="ja-JP" sz="1800" b="1" spc="3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  <a:cs typeface="メイリオ"/>
            </a:endParaRPr>
          </a:p>
          <a:p>
            <a:pPr marL="170815">
              <a:spcBef>
                <a:spcPts val="195"/>
              </a:spcBef>
            </a:pPr>
            <a:r>
              <a:rPr lang="ja-JP" altLang="en-US" sz="1800" b="1" spc="3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メイリオ"/>
              </a:rPr>
              <a:t>　　②双葉町サロン</a:t>
            </a:r>
            <a:r>
              <a:rPr lang="ja-JP" altLang="en-US" sz="1400" b="1" spc="3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メイリオ"/>
              </a:rPr>
              <a:t>（第二地区）</a:t>
            </a:r>
            <a:r>
              <a:rPr lang="ja-JP" altLang="en-US" sz="1800" b="1" spc="3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メイリオ"/>
              </a:rPr>
              <a:t>「モルックで目指せ世界一！」</a:t>
            </a:r>
          </a:p>
          <a:p>
            <a:pPr marL="170815">
              <a:spcBef>
                <a:spcPts val="195"/>
              </a:spcBef>
            </a:pPr>
            <a:r>
              <a:rPr lang="ja-JP" altLang="en-US" sz="1800" b="1" spc="3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メイリオ"/>
              </a:rPr>
              <a:t>　　③ふれあいカフェ（平清水いきいきサロン）</a:t>
            </a:r>
            <a:r>
              <a:rPr lang="en-US" altLang="ja-JP" sz="1400" b="1" spc="3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メイリオ"/>
              </a:rPr>
              <a:t>(</a:t>
            </a:r>
            <a:r>
              <a:rPr lang="ja-JP" altLang="en-US" sz="1400" b="1" spc="3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メイリオ"/>
              </a:rPr>
              <a:t>滝山地区）</a:t>
            </a:r>
            <a:endParaRPr lang="en-US" altLang="ja-JP" sz="1400" b="1" spc="3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  <a:cs typeface="メイリオ"/>
            </a:endParaRPr>
          </a:p>
          <a:p>
            <a:pPr marL="170815">
              <a:spcBef>
                <a:spcPts val="195"/>
              </a:spcBef>
            </a:pPr>
            <a:r>
              <a:rPr lang="ja-JP" altLang="en-US" sz="1400" b="1" spc="3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メイリオ"/>
              </a:rPr>
              <a:t>　　　　　</a:t>
            </a:r>
            <a:r>
              <a:rPr lang="ja-JP" altLang="en-US" sz="1800" b="1" spc="3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メイリオ"/>
              </a:rPr>
              <a:t>「コミュニティナースによる人と人のつながり作り」</a:t>
            </a:r>
          </a:p>
          <a:p>
            <a:pPr marL="170815">
              <a:spcBef>
                <a:spcPts val="195"/>
              </a:spcBef>
            </a:pPr>
            <a:r>
              <a:rPr lang="ja-JP" altLang="en-US" sz="1800" b="1" spc="3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メイリオ"/>
              </a:rPr>
              <a:t>　　④サークルのぞみ　</a:t>
            </a:r>
            <a:r>
              <a:rPr lang="ja-JP" altLang="en-US" sz="1400" b="1" spc="3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メイリオ"/>
              </a:rPr>
              <a:t>（市全域）</a:t>
            </a:r>
            <a:r>
              <a:rPr lang="ja-JP" altLang="en-US" sz="1800" b="1" spc="3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メイリオ"/>
              </a:rPr>
              <a:t>「自由に話そう～手話を使って～」</a:t>
            </a:r>
            <a:endParaRPr lang="en-US" altLang="ja-JP" sz="1800" kern="1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  <a:cs typeface="Times New Roman" panose="02020603050405020304" pitchFamily="18" charset="0"/>
            </a:endParaRPr>
          </a:p>
          <a:p>
            <a:pPr algn="just"/>
            <a:endParaRPr kumimoji="1" lang="en-US" altLang="ja-JP" sz="1800" b="1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just"/>
            <a:endParaRPr kumimoji="1" lang="en-US" altLang="ja-JP" sz="1800" b="1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just"/>
            <a:endParaRPr lang="en-US" altLang="ja-JP" sz="2400" b="1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just"/>
            <a:endParaRPr kumimoji="1" lang="en-US" altLang="ja-JP" sz="2400" b="1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just"/>
            <a:endParaRPr lang="en-US" altLang="ja-JP" sz="2400" b="1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just"/>
            <a:endParaRPr kumimoji="1" lang="en-US" altLang="ja-JP" sz="2400" b="1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just"/>
            <a:endParaRPr lang="en-US" altLang="ja-JP" sz="2400" b="1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just"/>
            <a:endParaRPr kumimoji="1" lang="en-US" altLang="ja-JP" sz="2400" b="1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just"/>
            <a:endParaRPr lang="en-US" altLang="ja-JP" sz="2400" b="1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just"/>
            <a:endParaRPr kumimoji="1" lang="en-US" altLang="ja-JP" sz="2400" b="1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just"/>
            <a:r>
              <a:rPr kumimoji="1" lang="ja-JP" altLang="en-US" sz="20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★キッチンカーなどお楽しみ企画 　午前</a:t>
            </a:r>
            <a:r>
              <a:rPr kumimoji="1" lang="en-US" altLang="ja-JP" sz="20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11</a:t>
            </a:r>
            <a:r>
              <a:rPr kumimoji="1" lang="ja-JP" altLang="en-US" sz="20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時～午後３時</a:t>
            </a:r>
            <a:r>
              <a:rPr kumimoji="1" lang="en-US" altLang="ja-JP" sz="20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30</a:t>
            </a:r>
            <a:r>
              <a:rPr kumimoji="1" lang="ja-JP" altLang="en-US" sz="20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分</a:t>
            </a:r>
            <a:endParaRPr kumimoji="1" lang="en-US" altLang="ja-JP" sz="2000" b="1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just"/>
            <a:endParaRPr lang="en-US" altLang="ja-JP" sz="2400" kern="1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  <a:cs typeface="Times New Roman" panose="02020603050405020304" pitchFamily="18" charset="0"/>
            </a:endParaRPr>
          </a:p>
          <a:p>
            <a:pPr algn="just"/>
            <a:endParaRPr lang="en-US" altLang="ja-JP" sz="2400" kern="1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  <a:cs typeface="Times New Roman" panose="02020603050405020304" pitchFamily="18" charset="0"/>
            </a:endParaRPr>
          </a:p>
          <a:p>
            <a:pPr algn="just"/>
            <a:endParaRPr lang="en-US" altLang="ja-JP" sz="2400" kern="1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  <a:cs typeface="Times New Roman" panose="02020603050405020304" pitchFamily="18" charset="0"/>
            </a:endParaRPr>
          </a:p>
          <a:p>
            <a:pPr algn="just"/>
            <a:endParaRPr lang="en-US" altLang="ja-JP" sz="2400" kern="1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  <a:cs typeface="Times New Roman" panose="02020603050405020304" pitchFamily="18" charset="0"/>
            </a:endParaRPr>
          </a:p>
          <a:p>
            <a:pPr algn="just"/>
            <a:endParaRPr lang="en-US" altLang="ja-JP" sz="2400" kern="1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  <a:cs typeface="Times New Roman" panose="02020603050405020304" pitchFamily="18" charset="0"/>
            </a:endParaRPr>
          </a:p>
          <a:p>
            <a:pPr indent="139700" algn="just"/>
            <a:r>
              <a:rPr lang="en-US" altLang="ja-JP" sz="2000" kern="100" dirty="0">
                <a:effectLst/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 </a:t>
            </a:r>
            <a:endParaRPr lang="ja-JP" altLang="ja-JP" sz="2000" kern="100" dirty="0">
              <a:effectLst/>
              <a:latin typeface="UD デジタル 教科書体 NK-B" panose="02020700000000000000" pitchFamily="18" charset="-128"/>
              <a:ea typeface="UD デジタル 教科書体 NK-B" panose="02020700000000000000" pitchFamily="18" charset="-128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endParaRPr lang="ja-JP" altLang="en-US" sz="1600" b="1" dirty="0">
              <a:solidFill>
                <a:srgbClr val="FFC000"/>
              </a:solidFill>
              <a:effectLst>
                <a:glow rad="101600">
                  <a:schemeClr val="bg1"/>
                </a:glow>
              </a:effectLst>
              <a:latin typeface="+mn-ea"/>
              <a:cs typeface="MS PMincho" charset="-128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-8299918" y="2611283"/>
            <a:ext cx="84152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b="1" dirty="0">
                <a:solidFill>
                  <a:schemeClr val="bg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1F0A33CA-E148-B6DA-A1ED-B860E9A80E10}"/>
              </a:ext>
            </a:extLst>
          </p:cNvPr>
          <p:cNvSpPr txBox="1"/>
          <p:nvPr/>
        </p:nvSpPr>
        <p:spPr>
          <a:xfrm>
            <a:off x="-5936774" y="6495299"/>
            <a:ext cx="57079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endParaRPr lang="en-US" altLang="ja-JP" sz="14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D244CB2B-83AC-3E06-7E5B-FA2634A85C90}"/>
              </a:ext>
            </a:extLst>
          </p:cNvPr>
          <p:cNvSpPr txBox="1"/>
          <p:nvPr/>
        </p:nvSpPr>
        <p:spPr>
          <a:xfrm>
            <a:off x="2705310" y="115810"/>
            <a:ext cx="484945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u="sng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プログラム</a:t>
            </a:r>
            <a:r>
              <a:rPr lang="ja-JP" altLang="en-US" sz="40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endParaRPr kumimoji="1" lang="ja-JP" altLang="en-US" sz="40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5" name="object 13"/>
          <p:cNvSpPr txBox="1"/>
          <p:nvPr/>
        </p:nvSpPr>
        <p:spPr>
          <a:xfrm>
            <a:off x="4733310" y="10247614"/>
            <a:ext cx="4939080" cy="3206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altLang="ja-JP" sz="2000" dirty="0">
                <a:ln>
                  <a:solidFill>
                    <a:srgbClr val="002060"/>
                  </a:solidFill>
                </a:ln>
                <a:solidFill>
                  <a:srgbClr val="00206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メイリオ"/>
              </a:rPr>
              <a:t>TEL</a:t>
            </a:r>
            <a:r>
              <a:rPr lang="ja-JP" altLang="en-US" sz="2000" dirty="0">
                <a:ln>
                  <a:solidFill>
                    <a:srgbClr val="002060"/>
                  </a:solidFill>
                </a:ln>
                <a:solidFill>
                  <a:srgbClr val="00206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メイリオ"/>
              </a:rPr>
              <a:t>：</a:t>
            </a:r>
            <a:r>
              <a:rPr lang="en-US" altLang="ja-JP" sz="2000" dirty="0">
                <a:ln>
                  <a:solidFill>
                    <a:srgbClr val="002060"/>
                  </a:solidFill>
                </a:ln>
                <a:solidFill>
                  <a:srgbClr val="00206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メイリオ"/>
              </a:rPr>
              <a:t>023-645-8061</a:t>
            </a:r>
            <a:endParaRPr sz="2000" dirty="0">
              <a:ln>
                <a:solidFill>
                  <a:srgbClr val="002060"/>
                </a:solidFill>
              </a:ln>
              <a:solidFill>
                <a:srgbClr val="002060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メイリオ"/>
            </a:endParaRPr>
          </a:p>
        </p:txBody>
      </p:sp>
      <p:sp>
        <p:nvSpPr>
          <p:cNvPr id="16" name="object 14"/>
          <p:cNvSpPr txBox="1"/>
          <p:nvPr/>
        </p:nvSpPr>
        <p:spPr>
          <a:xfrm>
            <a:off x="1331977" y="10271946"/>
            <a:ext cx="3749989" cy="252633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550" b="1" spc="5" dirty="0">
                <a:solidFill>
                  <a:srgbClr val="002060"/>
                </a:solidFill>
                <a:latin typeface="メイリオ"/>
                <a:cs typeface="メイリオ"/>
              </a:rPr>
              <a:t>【</a:t>
            </a:r>
            <a:r>
              <a:rPr sz="1550" b="1" spc="5" dirty="0" err="1">
                <a:solidFill>
                  <a:srgbClr val="002060"/>
                </a:solidFill>
                <a:latin typeface="メイリオ"/>
                <a:cs typeface="メイリオ"/>
              </a:rPr>
              <a:t>受付時間</a:t>
            </a:r>
            <a:r>
              <a:rPr sz="1550" b="1" spc="5" dirty="0">
                <a:solidFill>
                  <a:srgbClr val="002060"/>
                </a:solidFill>
                <a:latin typeface="メイリオ"/>
                <a:cs typeface="メイリオ"/>
              </a:rPr>
              <a:t>】</a:t>
            </a:r>
            <a:r>
              <a:rPr lang="ja-JP" altLang="en-US" sz="1550" b="1" spc="5" dirty="0">
                <a:solidFill>
                  <a:srgbClr val="002060"/>
                </a:solidFill>
                <a:latin typeface="メイリオ"/>
                <a:cs typeface="メイリオ"/>
              </a:rPr>
              <a:t>午前</a:t>
            </a:r>
            <a:r>
              <a:rPr sz="1550" b="1" spc="0" dirty="0">
                <a:solidFill>
                  <a:srgbClr val="002060"/>
                </a:solidFill>
                <a:latin typeface="メイリオ"/>
                <a:cs typeface="メイリオ"/>
              </a:rPr>
              <a:t>9</a:t>
            </a:r>
            <a:r>
              <a:rPr lang="ja-JP" altLang="en-US" sz="1550" b="1" spc="0" dirty="0">
                <a:solidFill>
                  <a:srgbClr val="002060"/>
                </a:solidFill>
                <a:latin typeface="メイリオ"/>
                <a:cs typeface="メイリオ"/>
              </a:rPr>
              <a:t>：</a:t>
            </a:r>
            <a:r>
              <a:rPr sz="1550" b="1" spc="0" dirty="0">
                <a:solidFill>
                  <a:srgbClr val="002060"/>
                </a:solidFill>
                <a:latin typeface="メイリオ"/>
                <a:cs typeface="メイリオ"/>
              </a:rPr>
              <a:t>00</a:t>
            </a:r>
            <a:r>
              <a:rPr sz="1550" b="1" spc="-145" dirty="0">
                <a:solidFill>
                  <a:srgbClr val="002060"/>
                </a:solidFill>
                <a:latin typeface="メイリオ"/>
                <a:cs typeface="メイリオ"/>
              </a:rPr>
              <a:t> </a:t>
            </a:r>
            <a:r>
              <a:rPr sz="1550" b="1" spc="5" dirty="0">
                <a:solidFill>
                  <a:srgbClr val="002060"/>
                </a:solidFill>
                <a:latin typeface="メイリオ"/>
                <a:cs typeface="メイリオ"/>
              </a:rPr>
              <a:t>～</a:t>
            </a:r>
            <a:r>
              <a:rPr lang="ja-JP" altLang="en-US" sz="1550" b="1" spc="5" dirty="0">
                <a:solidFill>
                  <a:srgbClr val="002060"/>
                </a:solidFill>
                <a:latin typeface="メイリオ"/>
                <a:cs typeface="メイリオ"/>
              </a:rPr>
              <a:t>午後</a:t>
            </a:r>
            <a:r>
              <a:rPr sz="1550" b="1" spc="-145" dirty="0">
                <a:solidFill>
                  <a:srgbClr val="002060"/>
                </a:solidFill>
                <a:latin typeface="メイリオ"/>
                <a:cs typeface="メイリオ"/>
              </a:rPr>
              <a:t> </a:t>
            </a:r>
            <a:r>
              <a:rPr lang="en-US" altLang="ja-JP" sz="1550" b="1" dirty="0">
                <a:solidFill>
                  <a:srgbClr val="002060"/>
                </a:solidFill>
                <a:latin typeface="メイリオ"/>
                <a:cs typeface="メイリオ"/>
              </a:rPr>
              <a:t>5</a:t>
            </a:r>
            <a:r>
              <a:rPr lang="ja-JP" altLang="en-US" sz="1550" b="1" spc="0" dirty="0">
                <a:solidFill>
                  <a:srgbClr val="002060"/>
                </a:solidFill>
                <a:latin typeface="メイリオ"/>
                <a:cs typeface="メイリオ"/>
              </a:rPr>
              <a:t>：</a:t>
            </a:r>
            <a:r>
              <a:rPr sz="1550" b="1" spc="0" dirty="0">
                <a:solidFill>
                  <a:srgbClr val="002060"/>
                </a:solidFill>
                <a:latin typeface="メイリオ"/>
                <a:cs typeface="メイリオ"/>
              </a:rPr>
              <a:t>00</a:t>
            </a:r>
            <a:endParaRPr sz="1550" dirty="0">
              <a:solidFill>
                <a:srgbClr val="002060"/>
              </a:solidFill>
              <a:latin typeface="メイリオ"/>
              <a:cs typeface="メイリオ"/>
            </a:endParaRPr>
          </a:p>
        </p:txBody>
      </p:sp>
      <p:sp>
        <p:nvSpPr>
          <p:cNvPr id="48" name="object 15">
            <a:extLst>
              <a:ext uri="{FF2B5EF4-FFF2-40B4-BE49-F238E27FC236}">
                <a16:creationId xmlns:a16="http://schemas.microsoft.com/office/drawing/2014/main" id="{272AD69C-754C-422C-C891-0269BBE015E1}"/>
              </a:ext>
            </a:extLst>
          </p:cNvPr>
          <p:cNvSpPr txBox="1"/>
          <p:nvPr/>
        </p:nvSpPr>
        <p:spPr>
          <a:xfrm>
            <a:off x="1334220" y="9889295"/>
            <a:ext cx="4516612" cy="348172"/>
          </a:xfrm>
          <a:prstGeom prst="rect">
            <a:avLst/>
          </a:prstGeom>
        </p:spPr>
        <p:txBody>
          <a:bodyPr vert="horz" wrap="square" lIns="0" tIns="400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20"/>
              </a:spcBef>
            </a:pPr>
            <a:r>
              <a:rPr lang="ja-JP" altLang="en-US" sz="2000" dirty="0">
                <a:solidFill>
                  <a:srgbClr val="00206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メイリオ"/>
              </a:rPr>
              <a:t>　</a:t>
            </a:r>
            <a:r>
              <a:rPr lang="ja-JP" altLang="en-US" sz="1800" dirty="0">
                <a:solidFill>
                  <a:srgbClr val="00206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メイリオ"/>
              </a:rPr>
              <a:t>社会福祉法人　山形市社会福祉協議会</a:t>
            </a:r>
            <a:endParaRPr sz="2000" dirty="0">
              <a:solidFill>
                <a:srgbClr val="00206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  <a:cs typeface="メイリオ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F6BF7FB4-5CC7-6FCA-4C01-16F831D9FFCB}"/>
              </a:ext>
            </a:extLst>
          </p:cNvPr>
          <p:cNvSpPr/>
          <p:nvPr/>
        </p:nvSpPr>
        <p:spPr>
          <a:xfrm>
            <a:off x="29668" y="3832121"/>
            <a:ext cx="7816482" cy="332279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defPPr>
              <a:defRPr lang="ja-JP"/>
            </a:defPPr>
            <a:lvl1pPr marL="0" algn="l" defTabSz="1019007" rtl="0" eaLnBrk="1" latinLnBrk="0" hangingPunct="1">
              <a:defRPr kumimoji="1" sz="2006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509504" algn="l" defTabSz="1019007" rtl="0" eaLnBrk="1" latinLnBrk="0" hangingPunct="1">
              <a:defRPr kumimoji="1" sz="2006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019007" algn="l" defTabSz="1019007" rtl="0" eaLnBrk="1" latinLnBrk="0" hangingPunct="1">
              <a:defRPr kumimoji="1" sz="2006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528511" algn="l" defTabSz="1019007" rtl="0" eaLnBrk="1" latinLnBrk="0" hangingPunct="1">
              <a:defRPr kumimoji="1" sz="2006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38015" algn="l" defTabSz="1019007" rtl="0" eaLnBrk="1" latinLnBrk="0" hangingPunct="1">
              <a:defRPr kumimoji="1" sz="2006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47518" algn="l" defTabSz="1019007" rtl="0" eaLnBrk="1" latinLnBrk="0" hangingPunct="1">
              <a:defRPr kumimoji="1" sz="2006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3057022" algn="l" defTabSz="1019007" rtl="0" eaLnBrk="1" latinLnBrk="0" hangingPunct="1">
              <a:defRPr kumimoji="1" sz="2006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566526" algn="l" defTabSz="1019007" rtl="0" eaLnBrk="1" latinLnBrk="0" hangingPunct="1">
              <a:defRPr kumimoji="1" sz="2006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4076029" algn="l" defTabSz="1019007" rtl="0" eaLnBrk="1" latinLnBrk="0" hangingPunct="1">
              <a:defRPr kumimoji="1" sz="2006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altLang="ja-JP" sz="2400" b="1" dirty="0">
              <a:solidFill>
                <a:schemeClr val="tx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kumimoji="1" lang="ja-JP" altLang="en-US" sz="2400" b="1" dirty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 </a:t>
            </a:r>
            <a:r>
              <a:rPr kumimoji="1" lang="ja-JP" altLang="en-US" sz="2000" b="1" dirty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★福祉学校　              </a:t>
            </a:r>
            <a:r>
              <a:rPr lang="ja-JP" altLang="ja-JP" sz="2000" b="1" kern="100" dirty="0">
                <a:solidFill>
                  <a:schemeClr val="tx1"/>
                </a:solidFill>
                <a:effectLst/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午後</a:t>
            </a:r>
            <a:r>
              <a:rPr lang="en-US" altLang="ja-JP" sz="2000" b="1" kern="100" dirty="0">
                <a:solidFill>
                  <a:schemeClr val="tx1"/>
                </a:solidFill>
                <a:effectLst/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 1</a:t>
            </a:r>
            <a:r>
              <a:rPr lang="ja-JP" altLang="ja-JP" sz="2000" b="1" kern="100" dirty="0">
                <a:solidFill>
                  <a:schemeClr val="tx1"/>
                </a:solidFill>
                <a:effectLst/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時～</a:t>
            </a:r>
            <a:r>
              <a:rPr lang="ja-JP" altLang="en-US" sz="2000" b="1" kern="100" dirty="0">
                <a:solidFill>
                  <a:schemeClr val="tx1"/>
                </a:solidFill>
                <a:effectLst/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午後</a:t>
            </a:r>
            <a:r>
              <a:rPr lang="en-US" altLang="ja-JP" sz="2000" b="1" kern="100" dirty="0">
                <a:solidFill>
                  <a:schemeClr val="tx1"/>
                </a:solidFill>
                <a:effectLst/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2</a:t>
            </a:r>
            <a:r>
              <a:rPr lang="ja-JP" altLang="en-US" sz="2000" b="1" kern="100" dirty="0">
                <a:solidFill>
                  <a:schemeClr val="tx1"/>
                </a:solidFill>
                <a:effectLst/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時</a:t>
            </a:r>
            <a:r>
              <a:rPr lang="en-US" altLang="ja-JP" sz="2000" b="1" kern="100" dirty="0">
                <a:solidFill>
                  <a:schemeClr val="tx1"/>
                </a:solidFill>
                <a:effectLst/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30</a:t>
            </a:r>
            <a:r>
              <a:rPr lang="ja-JP" altLang="en-US" sz="2000" b="1" kern="100" dirty="0">
                <a:solidFill>
                  <a:schemeClr val="tx1"/>
                </a:solidFill>
                <a:effectLst/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分</a:t>
            </a:r>
            <a:endParaRPr lang="en-US" altLang="ja-JP" sz="2000" b="1" kern="100" dirty="0">
              <a:solidFill>
                <a:schemeClr val="tx1"/>
              </a:solidFill>
              <a:effectLst/>
              <a:latin typeface="UD デジタル 教科書体 NK-B" panose="02020700000000000000" pitchFamily="18" charset="-128"/>
              <a:ea typeface="UD デジタル 教科書体 NK-B" panose="02020700000000000000" pitchFamily="18" charset="-128"/>
              <a:cs typeface="Times New Roman" panose="02020603050405020304" pitchFamily="18" charset="0"/>
            </a:endParaRPr>
          </a:p>
          <a:p>
            <a:r>
              <a:rPr lang="ja-JP" altLang="en-US" sz="2000" kern="100" dirty="0">
                <a:solidFill>
                  <a:schemeClr val="tx1"/>
                </a:solidFill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　　　　　</a:t>
            </a:r>
            <a:r>
              <a:rPr lang="ja-JP" altLang="en-US" sz="1800" kern="100" dirty="0">
                <a:solidFill>
                  <a:schemeClr val="tx1"/>
                </a:solidFill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講演</a:t>
            </a:r>
            <a:r>
              <a:rPr lang="ja-JP" altLang="ja-JP" sz="1800" dirty="0">
                <a:solidFill>
                  <a:schemeClr val="tx1"/>
                </a:solidFill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ＭＳ Ｐゴシック" panose="020B0600070205080204" pitchFamily="50" charset="-128"/>
              </a:rPr>
              <a:t>『大切なのは“つながり”だけ！　</a:t>
            </a:r>
            <a:endParaRPr lang="en-US" altLang="ja-JP" sz="1800" dirty="0">
              <a:solidFill>
                <a:schemeClr val="tx1"/>
              </a:solidFill>
              <a:effectLst/>
              <a:latin typeface="UD デジタル 教科書体 NK-R" panose="02020400000000000000" pitchFamily="18" charset="-128"/>
              <a:ea typeface="UD デジタル 教科書体 NK-R" panose="02020400000000000000" pitchFamily="18" charset="-128"/>
              <a:cs typeface="ＭＳ Ｐゴシック" panose="020B0600070205080204" pitchFamily="50" charset="-128"/>
            </a:endParaRPr>
          </a:p>
          <a:p>
            <a:r>
              <a:rPr lang="ja-JP" altLang="en-US" sz="180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ＭＳ Ｐゴシック" panose="020B0600070205080204" pitchFamily="50" charset="-128"/>
              </a:rPr>
              <a:t>　　　　　　　　　　　　　　　　　　　　　　　　</a:t>
            </a:r>
            <a:r>
              <a:rPr lang="ja-JP" altLang="ja-JP" sz="1800" dirty="0">
                <a:solidFill>
                  <a:schemeClr val="tx1"/>
                </a:solidFill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ＭＳ Ｐゴシック" panose="020B0600070205080204" pitchFamily="50" charset="-128"/>
              </a:rPr>
              <a:t>〜つながりのヒントを発見しよう〜</a:t>
            </a:r>
            <a:r>
              <a:rPr lang="en-US" altLang="ja-JP" sz="180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ＭＳ Ｐゴシック" panose="020B0600070205080204" pitchFamily="50" charset="-128"/>
              </a:rPr>
              <a:t>』</a:t>
            </a:r>
          </a:p>
          <a:p>
            <a:r>
              <a:rPr lang="ja-JP" altLang="en-US" sz="1800" kern="100" dirty="0">
                <a:solidFill>
                  <a:schemeClr val="tx1"/>
                </a:solidFill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　　　　　 </a:t>
            </a:r>
            <a:r>
              <a:rPr lang="ja-JP" altLang="ja-JP" sz="1800" kern="100" dirty="0">
                <a:solidFill>
                  <a:schemeClr val="tx1"/>
                </a:solidFill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講師</a:t>
            </a:r>
            <a:r>
              <a:rPr lang="ja-JP" altLang="en-US" sz="1800" kern="100" dirty="0">
                <a:solidFill>
                  <a:schemeClr val="tx1"/>
                </a:solidFill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　</a:t>
            </a:r>
            <a:r>
              <a:rPr lang="ja-JP" altLang="ja-JP" sz="1800" kern="100" dirty="0">
                <a:solidFill>
                  <a:schemeClr val="tx1"/>
                </a:solidFill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福島県いわき市</a:t>
            </a:r>
            <a:r>
              <a:rPr lang="ja-JP" altLang="en-US" sz="1800" kern="100" dirty="0">
                <a:solidFill>
                  <a:schemeClr val="tx1"/>
                </a:solidFill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　</a:t>
            </a:r>
            <a:r>
              <a:rPr lang="ja-JP" altLang="ja-JP" sz="1800" dirty="0">
                <a:solidFill>
                  <a:schemeClr val="tx1"/>
                </a:solidFill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ＭＳ Ｐゴシック" panose="020B0600070205080204" pitchFamily="50" charset="-128"/>
              </a:rPr>
              <a:t>保健福祉部医療対策課</a:t>
            </a:r>
            <a:r>
              <a:rPr lang="ja-JP" altLang="en-US" sz="1800" dirty="0">
                <a:solidFill>
                  <a:schemeClr val="tx1"/>
                </a:solidFill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ＭＳ Ｐゴシック" panose="020B0600070205080204" pitchFamily="50" charset="-128"/>
              </a:rPr>
              <a:t>　</a:t>
            </a:r>
            <a:r>
              <a:rPr lang="ja-JP" altLang="ja-JP" sz="1800" kern="100" dirty="0">
                <a:solidFill>
                  <a:schemeClr val="tx1"/>
                </a:solidFill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猪狩　僚氏</a:t>
            </a:r>
          </a:p>
          <a:p>
            <a:pPr marL="171450">
              <a:lnSpc>
                <a:spcPts val="2500"/>
              </a:lnSpc>
              <a:spcBef>
                <a:spcPts val="195"/>
              </a:spcBef>
              <a:tabLst>
                <a:tab pos="1624965" algn="l"/>
              </a:tabLst>
            </a:pPr>
            <a:endParaRPr lang="en-US" altLang="ja-JP" sz="2400" b="1" spc="3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  <a:cs typeface="メイリオ"/>
            </a:endParaRPr>
          </a:p>
          <a:p>
            <a:endParaRPr lang="en-US" altLang="ja-JP" sz="2400" kern="100" dirty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  <a:cs typeface="Times New Roman" panose="02020603050405020304" pitchFamily="18" charset="0"/>
            </a:endParaRPr>
          </a:p>
          <a:p>
            <a:endParaRPr kumimoji="1" lang="ja-JP" altLang="en-US" dirty="0"/>
          </a:p>
        </p:txBody>
      </p:sp>
      <p:pic>
        <p:nvPicPr>
          <p:cNvPr id="31" name="図 30">
            <a:extLst>
              <a:ext uri="{FF2B5EF4-FFF2-40B4-BE49-F238E27FC236}">
                <a16:creationId xmlns:a16="http://schemas.microsoft.com/office/drawing/2014/main" id="{5438A5E6-54EA-92B7-D3B1-19135A317057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257" r="14458"/>
          <a:stretch/>
        </p:blipFill>
        <p:spPr>
          <a:xfrm rot="21311117">
            <a:off x="5802426" y="5482729"/>
            <a:ext cx="1860394" cy="134442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3" name="テキスト ボックス 12">
            <a:extLst>
              <a:ext uri="{FF2B5EF4-FFF2-40B4-BE49-F238E27FC236}">
                <a16:creationId xmlns:a16="http://schemas.microsoft.com/office/drawing/2014/main" id="{268E3A51-B1D5-1D63-34D2-AA4007827A30}"/>
              </a:ext>
            </a:extLst>
          </p:cNvPr>
          <p:cNvSpPr txBox="1"/>
          <p:nvPr/>
        </p:nvSpPr>
        <p:spPr>
          <a:xfrm>
            <a:off x="1379610" y="10303169"/>
            <a:ext cx="54160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9504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9007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28511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38015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47518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57022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66526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76029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600" b="0" i="0" dirty="0">
                <a:solidFill>
                  <a:srgbClr val="000000"/>
                </a:solidFill>
                <a:effectLst/>
                <a:highlight>
                  <a:srgbClr val="FFF8EA"/>
                </a:highlight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br>
              <a:rPr lang="ja-JP" altLang="en-US" sz="16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</a:br>
            <a:r>
              <a:rPr lang="ja-JP" altLang="en-US" sz="16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この事業は、赤い羽根共同募金の配分を受けています</a:t>
            </a:r>
            <a:endParaRPr lang="ja-JP" altLang="en-US" sz="1200" b="1" dirty="0">
              <a:solidFill>
                <a:schemeClr val="bg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A0AAB7F-63D5-70DD-B698-BB8CB8DED620}"/>
              </a:ext>
            </a:extLst>
          </p:cNvPr>
          <p:cNvSpPr txBox="1"/>
          <p:nvPr/>
        </p:nvSpPr>
        <p:spPr>
          <a:xfrm>
            <a:off x="626313" y="5537964"/>
            <a:ext cx="5279931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【</a:t>
            </a:r>
            <a:r>
              <a:rPr lang="ja-JP" altLang="en-US" sz="14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略歴</a:t>
            </a:r>
            <a:r>
              <a:rPr lang="en-US" altLang="ja-JP" sz="14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】</a:t>
            </a:r>
          </a:p>
          <a:p>
            <a:r>
              <a:rPr lang="ja-JP" altLang="en-US" sz="14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福島県いわき市生まれ。大学卒業後、</a:t>
            </a:r>
            <a:r>
              <a:rPr lang="en-US" altLang="ja-JP" sz="14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1</a:t>
            </a:r>
            <a:r>
              <a:rPr lang="ja-JP" altLang="en-US" sz="14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年間ブラジル留学を経て、</a:t>
            </a:r>
            <a:r>
              <a:rPr lang="en-US" altLang="ja-JP" sz="14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2002</a:t>
            </a:r>
            <a:r>
              <a:rPr lang="ja-JP" altLang="en-US" sz="14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年にいわき市役所へ入職。</a:t>
            </a:r>
            <a:r>
              <a:rPr lang="en-US" altLang="ja-JP" sz="14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2017</a:t>
            </a:r>
            <a:r>
              <a:rPr lang="ja-JP" altLang="en-US" sz="14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年「いわきの地域包括ケア</a:t>
            </a:r>
            <a:r>
              <a:rPr lang="en-US" altLang="ja-JP" sz="1400" dirty="0" err="1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igoku</a:t>
            </a:r>
            <a:r>
              <a:rPr lang="ja-JP" altLang="en-US" sz="14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」を立ち上げ</a:t>
            </a:r>
            <a:r>
              <a:rPr lang="ja-JP" altLang="en-US" sz="16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、</a:t>
            </a:r>
            <a:r>
              <a:rPr lang="en-US" altLang="ja-JP" sz="1600" b="1" u="sng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2019</a:t>
            </a:r>
            <a:r>
              <a:rPr lang="ja-JP" altLang="en-US" sz="1600" b="1" u="sng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年グッドデザイン金賞受賞</a:t>
            </a:r>
            <a:r>
              <a:rPr lang="ja-JP" altLang="en-US" sz="14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。同年コミュニティ食堂「いつだれ</a:t>
            </a:r>
            <a:r>
              <a:rPr lang="en-US" altLang="ja-JP" sz="14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kitchen</a:t>
            </a:r>
            <a:r>
              <a:rPr lang="ja-JP" altLang="en-US" sz="14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」を立ち上げる。</a:t>
            </a:r>
            <a:endParaRPr lang="en-US" altLang="ja-JP" sz="14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endParaRPr lang="en-US" altLang="ja-JP" sz="14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50" name="object 12">
            <a:extLst>
              <a:ext uri="{FF2B5EF4-FFF2-40B4-BE49-F238E27FC236}">
                <a16:creationId xmlns:a16="http://schemas.microsoft.com/office/drawing/2014/main" id="{0467CEE4-AD3A-11EC-B83B-F64CADCFFB55}"/>
              </a:ext>
            </a:extLst>
          </p:cNvPr>
          <p:cNvSpPr txBox="1"/>
          <p:nvPr/>
        </p:nvSpPr>
        <p:spPr>
          <a:xfrm>
            <a:off x="1471436" y="9667741"/>
            <a:ext cx="2616200" cy="2844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700" b="1" i="1" dirty="0">
                <a:solidFill>
                  <a:srgbClr val="002060"/>
                </a:solidFill>
                <a:latin typeface="メイリオ"/>
                <a:cs typeface="メイリオ"/>
              </a:rPr>
              <a:t>お問い合わせはこちらまで</a:t>
            </a:r>
            <a:endParaRPr sz="1700" dirty="0">
              <a:solidFill>
                <a:srgbClr val="002060"/>
              </a:solidFill>
              <a:latin typeface="メイリオ"/>
              <a:cs typeface="メイリオ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7F4AD50-6575-9976-FE42-A36A7C35C03D}"/>
              </a:ext>
            </a:extLst>
          </p:cNvPr>
          <p:cNvSpPr txBox="1"/>
          <p:nvPr/>
        </p:nvSpPr>
        <p:spPr>
          <a:xfrm>
            <a:off x="6093077" y="4129269"/>
            <a:ext cx="160106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どなたさまも</a:t>
            </a:r>
            <a:endParaRPr kumimoji="1" lang="en-US" altLang="ja-JP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自由にご参加</a:t>
            </a:r>
            <a:endParaRPr kumimoji="1" lang="en-US" altLang="ja-JP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いただけます</a:t>
            </a:r>
          </a:p>
        </p:txBody>
      </p:sp>
      <p:sp>
        <p:nvSpPr>
          <p:cNvPr id="5" name="雲 4">
            <a:extLst>
              <a:ext uri="{FF2B5EF4-FFF2-40B4-BE49-F238E27FC236}">
                <a16:creationId xmlns:a16="http://schemas.microsoft.com/office/drawing/2014/main" id="{6443B915-546F-E469-AB53-C3F3DAE378CF}"/>
              </a:ext>
            </a:extLst>
          </p:cNvPr>
          <p:cNvSpPr/>
          <p:nvPr/>
        </p:nvSpPr>
        <p:spPr>
          <a:xfrm>
            <a:off x="5906244" y="3926398"/>
            <a:ext cx="1683524" cy="1156907"/>
          </a:xfrm>
          <a:prstGeom prst="cloud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01E66F9F-5214-EA56-468F-0BB3474305D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635" y="9636824"/>
            <a:ext cx="1201286" cy="1201286"/>
          </a:xfrm>
          <a:prstGeom prst="rect">
            <a:avLst/>
          </a:prstGeom>
        </p:spPr>
      </p:pic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89775943-F952-6CFE-CEF1-E4E4EE4AF12F}"/>
              </a:ext>
            </a:extLst>
          </p:cNvPr>
          <p:cNvGrpSpPr/>
          <p:nvPr/>
        </p:nvGrpSpPr>
        <p:grpSpPr>
          <a:xfrm>
            <a:off x="572470" y="7555724"/>
            <a:ext cx="7251737" cy="2292935"/>
            <a:chOff x="464222" y="7587977"/>
            <a:chExt cx="7251737" cy="2292935"/>
          </a:xfrm>
        </p:grpSpPr>
        <p:sp>
          <p:nvSpPr>
            <p:cNvPr id="29" name="テキスト ボックス 28"/>
            <p:cNvSpPr txBox="1"/>
            <p:nvPr/>
          </p:nvSpPr>
          <p:spPr>
            <a:xfrm>
              <a:off x="464222" y="7587977"/>
              <a:ext cx="7251737" cy="229293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2400"/>
                </a:lnSpc>
              </a:pPr>
              <a:r>
                <a:rPr lang="ja-JP" altLang="en-US" sz="1600" b="1" dirty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☑ 　こんにゃく道場　　 　　　　　</a:t>
              </a:r>
              <a:endParaRPr lang="en-US" altLang="ja-JP" sz="1600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endParaRPr>
            </a:p>
            <a:p>
              <a:pPr>
                <a:lnSpc>
                  <a:spcPts val="2400"/>
                </a:lnSpc>
              </a:pPr>
              <a:r>
                <a:rPr lang="ja-JP" altLang="en-US" sz="1600" b="1" dirty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☑</a:t>
              </a:r>
              <a:r>
                <a:rPr lang="en-US" altLang="ja-JP" sz="1600" b="1" dirty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 </a:t>
              </a:r>
              <a:r>
                <a:rPr lang="ja-JP" altLang="en-US" sz="1600" b="1" dirty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　べにいろ亭　焼き餃子　　</a:t>
              </a:r>
              <a:endParaRPr lang="en-US" altLang="ja-JP" sz="1600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endParaRPr>
            </a:p>
            <a:p>
              <a:pPr>
                <a:lnSpc>
                  <a:spcPts val="2400"/>
                </a:lnSpc>
              </a:pPr>
              <a:r>
                <a:rPr lang="ja-JP" altLang="en-US" sz="1600" b="1" dirty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☑</a:t>
              </a:r>
              <a:r>
                <a:rPr lang="en-US" altLang="ja-JP" sz="1600" b="1" dirty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 </a:t>
              </a:r>
              <a:r>
                <a:rPr lang="ja-JP" altLang="en-US" sz="1600" b="1" dirty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　軽食喫茶「ふれ愛」　     　　　　</a:t>
              </a:r>
              <a:endParaRPr lang="en-US" altLang="ja-JP" sz="1600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endParaRPr>
            </a:p>
            <a:p>
              <a:pPr>
                <a:lnSpc>
                  <a:spcPts val="2400"/>
                </a:lnSpc>
              </a:pPr>
              <a:r>
                <a:rPr lang="ja-JP" altLang="en-US" sz="1600" b="1" dirty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☑</a:t>
              </a:r>
              <a:r>
                <a:rPr lang="en-US" altLang="ja-JP" sz="1600" b="1" dirty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 </a:t>
              </a:r>
              <a:r>
                <a:rPr lang="ja-JP" altLang="en-US" sz="1600" b="1" dirty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　レモネードスタンド</a:t>
              </a:r>
              <a:r>
                <a:rPr lang="ja-JP" altLang="en-US" sz="1200" b="1" dirty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（</a:t>
              </a:r>
              <a:r>
                <a:rPr lang="ja-JP" altLang="en-US" sz="1200" b="0" i="0" dirty="0">
                  <a:effectLst/>
                  <a:latin typeface="Noto Sans Japanese"/>
                </a:rPr>
                <a:t>小児がんについての啓発活動）</a:t>
              </a:r>
              <a:endParaRPr lang="en-US" altLang="ja-JP" sz="1200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endParaRPr>
            </a:p>
            <a:p>
              <a:pPr>
                <a:lnSpc>
                  <a:spcPts val="2400"/>
                </a:lnSpc>
              </a:pPr>
              <a:r>
                <a:rPr lang="ja-JP" altLang="en-US" sz="1600" b="1" dirty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☑</a:t>
              </a:r>
              <a:r>
                <a:rPr lang="en-US" altLang="ja-JP" sz="1600" b="1" dirty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 </a:t>
              </a:r>
              <a:r>
                <a:rPr lang="ja-JP" altLang="en-US" sz="1600" b="1" dirty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　バルーンアート　　　☑</a:t>
              </a:r>
              <a:r>
                <a:rPr lang="en-US" altLang="ja-JP" sz="1600" b="1" dirty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 </a:t>
              </a:r>
              <a:r>
                <a:rPr lang="ja-JP" altLang="en-US" sz="1600" b="1" dirty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　ボッチャ・モルック体験　　　　☑    宝探しゲーム</a:t>
              </a:r>
              <a:endParaRPr lang="en-US" altLang="ja-JP" sz="1600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endParaRPr>
            </a:p>
            <a:p>
              <a:pPr>
                <a:lnSpc>
                  <a:spcPts val="2400"/>
                </a:lnSpc>
              </a:pPr>
              <a:r>
                <a:rPr lang="ja-JP" altLang="en-US" sz="1600" b="1" dirty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☑</a:t>
              </a:r>
              <a:r>
                <a:rPr lang="en-US" altLang="ja-JP" sz="1600" b="1" dirty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 </a:t>
              </a:r>
              <a:r>
                <a:rPr lang="ja-JP" altLang="en-US" sz="1600" b="1" dirty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　 山形工業高校ミニ四駆（キットは先着</a:t>
              </a:r>
              <a:r>
                <a:rPr lang="en-US" altLang="ja-JP" sz="1600" b="1" dirty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20</a:t>
              </a:r>
              <a:r>
                <a:rPr lang="ja-JP" altLang="en-US" sz="1600" b="1" dirty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台、小学生以下）</a:t>
              </a:r>
              <a:endParaRPr lang="en-US" altLang="ja-JP" sz="1600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endParaRPr>
            </a:p>
            <a:p>
              <a:endParaRPr lang="en-US" altLang="ja-JP" sz="1800" b="1" dirty="0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  <p:sp>
          <p:nvSpPr>
            <p:cNvPr id="3" name="テキスト ボックス 2">
              <a:extLst>
                <a:ext uri="{FF2B5EF4-FFF2-40B4-BE49-F238E27FC236}">
                  <a16:creationId xmlns:a16="http://schemas.microsoft.com/office/drawing/2014/main" id="{FBCA76DD-18AD-3C84-0FD6-300AB1A29AF5}"/>
                </a:ext>
              </a:extLst>
            </p:cNvPr>
            <p:cNvSpPr txBox="1"/>
            <p:nvPr/>
          </p:nvSpPr>
          <p:spPr>
            <a:xfrm>
              <a:off x="3549389" y="7587977"/>
              <a:ext cx="2645276" cy="99482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ts val="2400"/>
                </a:lnSpc>
              </a:pPr>
              <a:r>
                <a:rPr lang="ja-JP" altLang="en-US" sz="1600" b="1" dirty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☑　ぱん工房リアンわかみや　</a:t>
              </a:r>
              <a:endParaRPr kumimoji="1" lang="en-US" altLang="ja-JP" sz="1600" dirty="0"/>
            </a:p>
            <a:p>
              <a:pPr>
                <a:lnSpc>
                  <a:spcPts val="2400"/>
                </a:lnSpc>
              </a:pPr>
              <a:r>
                <a:rPr lang="ja-JP" altLang="en-US" sz="1600" b="1" dirty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☑　後藤屋キッチンカー</a:t>
              </a:r>
              <a:endParaRPr lang="en-US" altLang="ja-JP" sz="1600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endParaRPr>
            </a:p>
            <a:p>
              <a:pPr>
                <a:lnSpc>
                  <a:spcPts val="2400"/>
                </a:lnSpc>
              </a:pPr>
              <a:r>
                <a:rPr lang="ja-JP" altLang="en-US" sz="1600" b="1" dirty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☑　淹れたてコーヒー（無料）</a:t>
              </a:r>
              <a:endParaRPr kumimoji="1" lang="ja-JP" altLang="en-US" sz="1600" dirty="0"/>
            </a:p>
          </p:txBody>
        </p:sp>
      </p:grpSp>
    </p:spTree>
    <p:extLst>
      <p:ext uri="{BB962C8B-B14F-4D97-AF65-F5344CB8AC3E}">
        <p14:creationId xmlns:p14="http://schemas.microsoft.com/office/powerpoint/2010/main" val="2994357424"/>
      </p:ext>
    </p:extLst>
  </p:cSld>
  <p:clrMapOvr>
    <a:masterClrMapping/>
  </p:clrMapOvr>
</p:sld>
</file>

<file path=ppt/theme/theme1.xml><?xml version="1.0" encoding="utf-8"?>
<a:theme xmlns:a="http://schemas.openxmlformats.org/drawingml/2006/main" name="1_ガイド入りテンプレートサンプル20130531三木さん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5.potx" id="{3F8E5C06-014F-4A13-A3C7-E133BECAFD1E}" vid="{BD152B00-4CFD-4022-8208-530F7579D794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summer</Template>
  <TotalTime>2310</TotalTime>
  <Words>501</Words>
  <Application>Microsoft Office PowerPoint</Application>
  <PresentationFormat>ユーザー設定</PresentationFormat>
  <Paragraphs>80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5" baseType="lpstr">
      <vt:lpstr>HGP創英角ｺﾞｼｯｸUB</vt:lpstr>
      <vt:lpstr>HGS創英角ﾎﾟｯﾌﾟ体</vt:lpstr>
      <vt:lpstr>HG丸ｺﾞｼｯｸM-PRO</vt:lpstr>
      <vt:lpstr>Noto Sans Japanese</vt:lpstr>
      <vt:lpstr>UD デジタル 教科書体 NK-B</vt:lpstr>
      <vt:lpstr>UD デジタル 教科書体 NK-R</vt:lpstr>
      <vt:lpstr>UD デジタル 教科書体 NP-B</vt:lpstr>
      <vt:lpstr>メイリオ</vt:lpstr>
      <vt:lpstr>小塚ゴシック Pro B</vt:lpstr>
      <vt:lpstr>Arial</vt:lpstr>
      <vt:lpstr>Calibri</vt:lpstr>
      <vt:lpstr>Calibri Light</vt:lpstr>
      <vt:lpstr>1_ガイド入りテンプレートサンプル20130531三木さん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chibayou</dc:creator>
  <cp:lastModifiedBy>user</cp:lastModifiedBy>
  <cp:revision>50</cp:revision>
  <cp:lastPrinted>2024-09-13T00:29:30Z</cp:lastPrinted>
  <dcterms:created xsi:type="dcterms:W3CDTF">2018-05-22T13:27:54Z</dcterms:created>
  <dcterms:modified xsi:type="dcterms:W3CDTF">2024-09-13T00:29:49Z</dcterms:modified>
</cp:coreProperties>
</file>