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4"/>
  </p:notesMasterIdLst>
  <p:handoutMasterIdLst>
    <p:handoutMasterId r:id="rId5"/>
  </p:handoutMasterIdLst>
  <p:sldIdLst>
    <p:sldId id="274" r:id="rId2"/>
    <p:sldId id="275" r:id="rId3"/>
  </p:sldIdLst>
  <p:sldSz cx="7775575" cy="10907713"/>
  <p:notesSz cx="7034213" cy="1016476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02" userDrawn="1">
          <p15:clr>
            <a:srgbClr val="A4A3A4"/>
          </p15:clr>
        </p15:guide>
        <p15:guide id="2" pos="221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AD2"/>
    <a:srgbClr val="DE40D6"/>
    <a:srgbClr val="FBFCD2"/>
    <a:srgbClr val="F9CDF4"/>
    <a:srgbClr val="A48B78"/>
    <a:srgbClr val="7A6A56"/>
    <a:srgbClr val="C9CACA"/>
    <a:srgbClr val="FBB040"/>
    <a:srgbClr val="726658"/>
    <a:srgbClr val="E8D6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8597" autoAdjust="0"/>
  </p:normalViewPr>
  <p:slideViewPr>
    <p:cSldViewPr snapToGrid="0">
      <p:cViewPr varScale="1">
        <p:scale>
          <a:sx n="53" d="100"/>
          <a:sy n="53" d="100"/>
        </p:scale>
        <p:origin x="2142" y="96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-2982" y="-102"/>
      </p:cViewPr>
      <p:guideLst>
        <p:guide orient="horz" pos="3202"/>
        <p:guide pos="22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048668" cy="508007"/>
          </a:xfrm>
          <a:prstGeom prst="rect">
            <a:avLst/>
          </a:prstGeom>
        </p:spPr>
        <p:txBody>
          <a:bodyPr vert="horz" lIns="88463" tIns="44233" rIns="88463" bIns="4423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84023" y="1"/>
            <a:ext cx="3048668" cy="508007"/>
          </a:xfrm>
          <a:prstGeom prst="rect">
            <a:avLst/>
          </a:prstGeom>
        </p:spPr>
        <p:txBody>
          <a:bodyPr vert="horz" lIns="88463" tIns="44233" rIns="88463" bIns="44233" rtlCol="0"/>
          <a:lstStyle>
            <a:lvl1pPr algn="r">
              <a:defRPr sz="1200"/>
            </a:lvl1pPr>
          </a:lstStyle>
          <a:p>
            <a:fld id="{EA4C0380-2DE9-498B-B68D-60B46204BA80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655214"/>
            <a:ext cx="3048668" cy="508006"/>
          </a:xfrm>
          <a:prstGeom prst="rect">
            <a:avLst/>
          </a:prstGeom>
        </p:spPr>
        <p:txBody>
          <a:bodyPr vert="horz" lIns="88463" tIns="44233" rIns="88463" bIns="4423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84023" y="9655214"/>
            <a:ext cx="3048668" cy="508006"/>
          </a:xfrm>
          <a:prstGeom prst="rect">
            <a:avLst/>
          </a:prstGeom>
        </p:spPr>
        <p:txBody>
          <a:bodyPr vert="horz" lIns="88463" tIns="44233" rIns="88463" bIns="44233" rtlCol="0" anchor="b"/>
          <a:lstStyle>
            <a:lvl1pPr algn="r">
              <a:defRPr sz="1200"/>
            </a:lvl1pPr>
          </a:lstStyle>
          <a:p>
            <a:fld id="{78A262EF-70DF-4926-8929-0A60A2E81D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3048158" cy="510003"/>
          </a:xfrm>
          <a:prstGeom prst="rect">
            <a:avLst/>
          </a:prstGeom>
        </p:spPr>
        <p:txBody>
          <a:bodyPr vert="horz" lIns="94004" tIns="47002" rIns="94004" bIns="4700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84430" y="4"/>
            <a:ext cx="3048158" cy="510003"/>
          </a:xfrm>
          <a:prstGeom prst="rect">
            <a:avLst/>
          </a:prstGeom>
        </p:spPr>
        <p:txBody>
          <a:bodyPr vert="horz" lIns="94004" tIns="47002" rIns="94004" bIns="47002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93938" y="1271588"/>
            <a:ext cx="2446337" cy="34305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04" tIns="47002" rIns="94004" bIns="4700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3422" y="4891797"/>
            <a:ext cx="5627370" cy="4002375"/>
          </a:xfrm>
          <a:prstGeom prst="rect">
            <a:avLst/>
          </a:prstGeom>
        </p:spPr>
        <p:txBody>
          <a:bodyPr vert="horz" lIns="94004" tIns="47002" rIns="94004" bIns="4700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654764"/>
            <a:ext cx="3048158" cy="510002"/>
          </a:xfrm>
          <a:prstGeom prst="rect">
            <a:avLst/>
          </a:prstGeom>
        </p:spPr>
        <p:txBody>
          <a:bodyPr vert="horz" lIns="94004" tIns="47002" rIns="94004" bIns="4700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84430" y="9654764"/>
            <a:ext cx="3048158" cy="510002"/>
          </a:xfrm>
          <a:prstGeom prst="rect">
            <a:avLst/>
          </a:prstGeom>
        </p:spPr>
        <p:txBody>
          <a:bodyPr vert="horz" lIns="94004" tIns="47002" rIns="94004" bIns="47002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9/13/2024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9/13/2024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9/13/2024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9/13/2024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9/13/2024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9/13/2024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9/13/2024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9/13/2024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9/13/2024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9/13/2024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9/13/2024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eaLnBrk="1" fontAlgn="base" hangingPunct="1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eaLnBrk="1" fontAlgn="base" hangingPunct="1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eaLnBrk="1" fontAlgn="base" hangingPunct="1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eaLnBrk="1" fontAlgn="base" hangingPunct="1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eaLnBrk="1" fontAlgn="base" hangingPunct="1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9F32ABD9-66C6-1AC0-DD35-F5C9CE52DA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848" y="274"/>
            <a:ext cx="7804136" cy="10964919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6170298C-9B7B-D41C-E80E-7EEF10E0889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4" r="8185"/>
          <a:stretch/>
        </p:blipFill>
        <p:spPr>
          <a:xfrm>
            <a:off x="3175" y="-133673"/>
            <a:ext cx="7772400" cy="8735534"/>
          </a:xfrm>
          <a:prstGeom prst="rect">
            <a:avLst/>
          </a:prstGeom>
        </p:spPr>
      </p:pic>
      <p:sp>
        <p:nvSpPr>
          <p:cNvPr id="10" name="object 8"/>
          <p:cNvSpPr txBox="1"/>
          <p:nvPr/>
        </p:nvSpPr>
        <p:spPr>
          <a:xfrm>
            <a:off x="1000333" y="299746"/>
            <a:ext cx="5692273" cy="624402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R="5080" algn="ctr">
              <a:lnSpc>
                <a:spcPts val="4660"/>
              </a:lnSpc>
              <a:spcBef>
                <a:spcPts val="310"/>
              </a:spcBef>
            </a:pPr>
            <a:r>
              <a:rPr lang="ja-JP" altLang="en-US" sz="3600" dirty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小塚ゴシック Pro B"/>
              </a:rPr>
              <a:t>居場所発見！つながり発見！</a:t>
            </a:r>
            <a:endParaRPr sz="3600" dirty="0">
              <a:solidFill>
                <a:srgbClr val="00206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小塚ゴシック Pro B"/>
            </a:endParaRPr>
          </a:p>
        </p:txBody>
      </p:sp>
      <p:sp>
        <p:nvSpPr>
          <p:cNvPr id="11" name="object 9"/>
          <p:cNvSpPr txBox="1">
            <a:spLocks/>
          </p:cNvSpPr>
          <p:nvPr/>
        </p:nvSpPr>
        <p:spPr>
          <a:xfrm>
            <a:off x="327597" y="1263802"/>
            <a:ext cx="7120380" cy="17668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776288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7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776288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1"/>
                </a:solidFill>
                <a:latin typeface="Calibri Light"/>
                <a:ea typeface="ＭＳ Ｐゴシック" pitchFamily="50" charset="-128"/>
              </a:defRPr>
            </a:lvl2pPr>
            <a:lvl3pPr algn="l" defTabSz="776288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1"/>
                </a:solidFill>
                <a:latin typeface="Calibri Light"/>
                <a:ea typeface="ＭＳ Ｐゴシック" pitchFamily="50" charset="-128"/>
              </a:defRPr>
            </a:lvl3pPr>
            <a:lvl4pPr algn="l" defTabSz="776288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1"/>
                </a:solidFill>
                <a:latin typeface="Calibri Light"/>
                <a:ea typeface="ＭＳ Ｐゴシック" pitchFamily="50" charset="-128"/>
              </a:defRPr>
            </a:lvl4pPr>
            <a:lvl5pPr algn="l" defTabSz="776288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1"/>
                </a:solidFill>
                <a:latin typeface="Calibri Light"/>
                <a:ea typeface="ＭＳ Ｐゴシック" pitchFamily="50" charset="-128"/>
              </a:defRPr>
            </a:lvl5pPr>
            <a:lvl6pPr marL="457200" algn="l" defTabSz="776288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1"/>
                </a:solidFill>
                <a:latin typeface="Calibri Light"/>
                <a:ea typeface="ＭＳ Ｐゴシック" pitchFamily="50" charset="-128"/>
              </a:defRPr>
            </a:lvl6pPr>
            <a:lvl7pPr marL="914400" algn="l" defTabSz="776288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1"/>
                </a:solidFill>
                <a:latin typeface="Calibri Light"/>
                <a:ea typeface="ＭＳ Ｐゴシック" pitchFamily="50" charset="-128"/>
              </a:defRPr>
            </a:lvl7pPr>
            <a:lvl8pPr marL="1371600" algn="l" defTabSz="776288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1"/>
                </a:solidFill>
                <a:latin typeface="Calibri Light"/>
                <a:ea typeface="ＭＳ Ｐゴシック" pitchFamily="50" charset="-128"/>
              </a:defRPr>
            </a:lvl8pPr>
            <a:lvl9pPr marL="1828800" algn="l" defTabSz="776288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1"/>
                </a:solidFill>
                <a:latin typeface="Calibri Light"/>
                <a:ea typeface="ＭＳ Ｐゴシック" pitchFamily="50" charset="-128"/>
              </a:defRPr>
            </a:lvl9pPr>
          </a:lstStyle>
          <a:p>
            <a:pPr marL="12700" algn="ctr">
              <a:lnSpc>
                <a:spcPts val="6500"/>
              </a:lnSpc>
              <a:spcBef>
                <a:spcPts val="105"/>
              </a:spcBef>
            </a:pPr>
            <a:r>
              <a:rPr lang="ja-JP" altLang="en-US" sz="8000" b="1" dirty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地域のお宝発見フェスティバル</a:t>
            </a:r>
            <a:endParaRPr lang="en-US" sz="8000" b="1" dirty="0">
              <a:ln w="12700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object 10"/>
          <p:cNvSpPr txBox="1"/>
          <p:nvPr/>
        </p:nvSpPr>
        <p:spPr>
          <a:xfrm>
            <a:off x="305817" y="4252766"/>
            <a:ext cx="6880259" cy="102912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6600" b="1" dirty="0">
                <a:solidFill>
                  <a:schemeClr val="bg1">
                    <a:lumMod val="95000"/>
                  </a:schemeClr>
                </a:solidFill>
                <a:latin typeface="小塚ゴシック Pro B"/>
                <a:cs typeface="小塚ゴシック Pro B"/>
              </a:rPr>
              <a:t>Festival</a:t>
            </a:r>
            <a:endParaRPr sz="6600" dirty="0">
              <a:solidFill>
                <a:schemeClr val="bg1">
                  <a:lumMod val="95000"/>
                </a:schemeClr>
              </a:solidFill>
              <a:latin typeface="小塚ゴシック Pro B"/>
              <a:cs typeface="小塚ゴシック Pro B"/>
            </a:endParaRPr>
          </a:p>
        </p:txBody>
      </p:sp>
      <p:sp>
        <p:nvSpPr>
          <p:cNvPr id="13" name="object 11"/>
          <p:cNvSpPr txBox="1"/>
          <p:nvPr/>
        </p:nvSpPr>
        <p:spPr>
          <a:xfrm>
            <a:off x="589499" y="5427454"/>
            <a:ext cx="7431063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ja-JP" altLang="en-US" sz="4000" b="0" spc="-45" dirty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小塚ゴシック Pr6N M"/>
              </a:rPr>
              <a:t>日時　</a:t>
            </a:r>
            <a:r>
              <a:rPr lang="en-US" altLang="ja-JP" sz="4000" b="0" spc="-45" dirty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小塚ゴシック Pr6N M"/>
              </a:rPr>
              <a:t>2024</a:t>
            </a:r>
            <a:r>
              <a:rPr lang="ja-JP" altLang="en-US" sz="6000" b="1" spc="-337" baseline="-2614" dirty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小塚ゴシック Pr6N M"/>
              </a:rPr>
              <a:t>年</a:t>
            </a:r>
            <a:r>
              <a:rPr lang="en-US" altLang="ja-JP" sz="4000" b="0" spc="-45" dirty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小塚ゴシック Pr6N M"/>
              </a:rPr>
              <a:t>10</a:t>
            </a:r>
            <a:r>
              <a:rPr lang="ja-JP" altLang="en-US" sz="4000" spc="-45" dirty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小塚ゴシック Pr6N M"/>
              </a:rPr>
              <a:t>月</a:t>
            </a:r>
            <a:r>
              <a:rPr lang="en-US" altLang="ja-JP" sz="4000" spc="-45" dirty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小塚ゴシック Pr6N M"/>
              </a:rPr>
              <a:t>5</a:t>
            </a:r>
            <a:r>
              <a:rPr lang="ja-JP" altLang="en-US" sz="4000" b="0" spc="-45" dirty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小塚ゴシック Pr6N M"/>
              </a:rPr>
              <a:t>日（土）</a:t>
            </a:r>
            <a:endParaRPr lang="en-US" altLang="ja-JP" sz="4400" spc="-45" dirty="0">
              <a:solidFill>
                <a:srgbClr val="00206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  <a:cs typeface="小塚ゴシック Pr6N M"/>
            </a:endParaRPr>
          </a:p>
        </p:txBody>
      </p:sp>
      <p:sp>
        <p:nvSpPr>
          <p:cNvPr id="8" name="object 15">
            <a:extLst>
              <a:ext uri="{FF2B5EF4-FFF2-40B4-BE49-F238E27FC236}">
                <a16:creationId xmlns:a16="http://schemas.microsoft.com/office/drawing/2014/main" id="{1E1BF09A-69C1-0C9A-489C-5CE378C8D8E3}"/>
              </a:ext>
            </a:extLst>
          </p:cNvPr>
          <p:cNvSpPr txBox="1"/>
          <p:nvPr/>
        </p:nvSpPr>
        <p:spPr>
          <a:xfrm>
            <a:off x="2732792" y="10362812"/>
            <a:ext cx="6032082" cy="348172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lang="ja-JP" altLang="en-US" sz="2000" dirty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メイリオ"/>
              </a:rPr>
              <a:t>主催：社会福祉法人　山形市社会福祉協議会</a:t>
            </a:r>
            <a:endParaRPr sz="2000" dirty="0">
              <a:solidFill>
                <a:srgbClr val="00206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メイリオ"/>
            </a:endParaRPr>
          </a:p>
        </p:txBody>
      </p:sp>
      <p:sp>
        <p:nvSpPr>
          <p:cNvPr id="4" name="object 11">
            <a:extLst>
              <a:ext uri="{FF2B5EF4-FFF2-40B4-BE49-F238E27FC236}">
                <a16:creationId xmlns:a16="http://schemas.microsoft.com/office/drawing/2014/main" id="{38E2CB4C-176C-A09F-719D-7C550190A085}"/>
              </a:ext>
            </a:extLst>
          </p:cNvPr>
          <p:cNvSpPr txBox="1"/>
          <p:nvPr/>
        </p:nvSpPr>
        <p:spPr>
          <a:xfrm>
            <a:off x="2101842" y="6794641"/>
            <a:ext cx="7477215" cy="7636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ja-JP" altLang="en-US" sz="2400" b="1" spc="-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小塚ゴシック Pr6N M"/>
              </a:rPr>
              <a:t>場所　山形市総合福祉センター</a:t>
            </a:r>
            <a:endParaRPr lang="en-US" altLang="ja-JP" sz="2400" b="1" spc="-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小塚ゴシック Pr6N M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ja-JP" altLang="en-US" sz="2400" b="1" spc="-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小塚ゴシック Pr6N M"/>
              </a:rPr>
              <a:t>（山形市城西町二丁目</a:t>
            </a:r>
            <a:r>
              <a:rPr lang="en-US" altLang="ja-JP" sz="2400" b="1" spc="-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小塚ゴシック Pr6N M"/>
              </a:rPr>
              <a:t>2</a:t>
            </a:r>
            <a:r>
              <a:rPr lang="ja-JP" altLang="en-US" sz="2400" b="1" spc="-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小塚ゴシック Pr6N M"/>
              </a:rPr>
              <a:t>番</a:t>
            </a:r>
            <a:r>
              <a:rPr lang="en-US" altLang="ja-JP" sz="2400" b="1" spc="-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小塚ゴシック Pr6N M"/>
              </a:rPr>
              <a:t>22</a:t>
            </a:r>
            <a:r>
              <a:rPr lang="ja-JP" altLang="en-US" sz="2400" b="1" spc="-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小塚ゴシック Pr6N M"/>
              </a:rPr>
              <a:t>号）</a:t>
            </a:r>
            <a:endParaRPr lang="en-US" altLang="ja-JP" sz="2800" b="1" spc="-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小塚ゴシック Pr6N M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C794D11-880F-0020-343C-0C5A675EA8BA}"/>
              </a:ext>
            </a:extLst>
          </p:cNvPr>
          <p:cNvSpPr txBox="1"/>
          <p:nvPr/>
        </p:nvSpPr>
        <p:spPr>
          <a:xfrm>
            <a:off x="-39731" y="4704281"/>
            <a:ext cx="762993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0" i="0" dirty="0">
                <a:solidFill>
                  <a:srgbClr val="000000"/>
                </a:solidFill>
                <a:effectLst/>
                <a:highlight>
                  <a:srgbClr val="FFF8EA"/>
                </a:highligh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b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～開催概要～</a:t>
            </a:r>
            <a:endParaRPr lang="ja-JP" altLang="en-US" sz="1100" b="1" dirty="0"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" name="object 16">
            <a:extLst>
              <a:ext uri="{FF2B5EF4-FFF2-40B4-BE49-F238E27FC236}">
                <a16:creationId xmlns:a16="http://schemas.microsoft.com/office/drawing/2014/main" id="{FA5645C1-6468-6C80-CB57-ECAABCE935CF}"/>
              </a:ext>
            </a:extLst>
          </p:cNvPr>
          <p:cNvSpPr txBox="1"/>
          <p:nvPr/>
        </p:nvSpPr>
        <p:spPr>
          <a:xfrm>
            <a:off x="170056" y="10060413"/>
            <a:ext cx="308868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0" dirty="0" err="1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小塚ゴシック Pr6N M"/>
              </a:rPr>
              <a:t>参加</a:t>
            </a:r>
            <a:r>
              <a:rPr lang="ja-JP" altLang="en-US" sz="4000" b="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小塚ゴシック Pr6N M"/>
              </a:rPr>
              <a:t>無料</a:t>
            </a:r>
            <a:endParaRPr sz="4000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小塚ゴシック Pr6N M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759F3AC-A2DC-5D8E-9FFE-7E87DFE34491}"/>
              </a:ext>
            </a:extLst>
          </p:cNvPr>
          <p:cNvSpPr txBox="1"/>
          <p:nvPr/>
        </p:nvSpPr>
        <p:spPr>
          <a:xfrm>
            <a:off x="589499" y="2992020"/>
            <a:ext cx="6618358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lang="ja-JP" altLang="en-US" sz="2400" dirty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メイリオ"/>
              </a:rPr>
              <a:t>　　</a:t>
            </a:r>
            <a:r>
              <a:rPr lang="ja-JP" altLang="en-US" sz="2000" dirty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メイリオ"/>
              </a:rPr>
              <a:t>私たちが暮らす地域にある</a:t>
            </a:r>
            <a:r>
              <a:rPr lang="ja-JP" altLang="ja-JP" sz="2000" dirty="0">
                <a:solidFill>
                  <a:srgbClr val="00206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ＭＳ Ｐゴシック" panose="020B0600070205080204" pitchFamily="50" charset="-128"/>
              </a:rPr>
              <a:t>“</a:t>
            </a:r>
            <a:r>
              <a:rPr lang="ja-JP" altLang="en-US" sz="2000" dirty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メイリオ"/>
              </a:rPr>
              <a:t>居場所</a:t>
            </a:r>
            <a:r>
              <a:rPr lang="ja-JP" altLang="ja-JP" sz="2000" dirty="0">
                <a:solidFill>
                  <a:srgbClr val="00206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ＭＳ Ｐゴシック" panose="020B0600070205080204" pitchFamily="50" charset="-128"/>
              </a:rPr>
              <a:t>”</a:t>
            </a:r>
            <a:r>
              <a:rPr lang="ja-JP" altLang="en-US" sz="2000" dirty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メイリオ"/>
              </a:rPr>
              <a:t> や人と人との</a:t>
            </a:r>
            <a:r>
              <a:rPr lang="ja-JP" altLang="ja-JP" sz="2000" dirty="0">
                <a:solidFill>
                  <a:srgbClr val="00206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ＭＳ Ｐゴシック" panose="020B0600070205080204" pitchFamily="50" charset="-128"/>
              </a:rPr>
              <a:t>“</a:t>
            </a:r>
            <a:r>
              <a:rPr lang="ja-JP" altLang="en-US" sz="2000" dirty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メイリオ"/>
              </a:rPr>
              <a:t>つながり</a:t>
            </a:r>
            <a:r>
              <a:rPr lang="ja-JP" altLang="ja-JP" sz="2000" dirty="0">
                <a:solidFill>
                  <a:srgbClr val="00206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ＭＳ Ｐゴシック" panose="020B0600070205080204" pitchFamily="50" charset="-128"/>
              </a:rPr>
              <a:t>”</a:t>
            </a:r>
            <a:r>
              <a:rPr lang="ja-JP" altLang="en-US" sz="2000" dirty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メイリオ"/>
              </a:rPr>
              <a:t> は大切な地域の宝物。活動と人、居場所と人、人と人とがつながるその宝物を発見しに来てみませんか？運命的な出会いがあなたを待っています！お誘いあわせの上、ぜひご来場ください。</a:t>
            </a:r>
            <a:endParaRPr lang="en-US" altLang="ja-JP" sz="2000" dirty="0">
              <a:solidFill>
                <a:srgbClr val="00206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メイリオ"/>
            </a:endParaRPr>
          </a:p>
        </p:txBody>
      </p:sp>
      <p:sp>
        <p:nvSpPr>
          <p:cNvPr id="19" name="角丸四角形 77">
            <a:extLst>
              <a:ext uri="{FF2B5EF4-FFF2-40B4-BE49-F238E27FC236}">
                <a16:creationId xmlns:a16="http://schemas.microsoft.com/office/drawing/2014/main" id="{AB5D418A-6439-4B12-2FEE-E52B290181B3}"/>
              </a:ext>
            </a:extLst>
          </p:cNvPr>
          <p:cNvSpPr/>
          <p:nvPr/>
        </p:nvSpPr>
        <p:spPr>
          <a:xfrm>
            <a:off x="57243" y="7573841"/>
            <a:ext cx="1814532" cy="1647373"/>
          </a:xfrm>
          <a:prstGeom prst="flowChartConnector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8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" name="object 11">
            <a:extLst>
              <a:ext uri="{FF2B5EF4-FFF2-40B4-BE49-F238E27FC236}">
                <a16:creationId xmlns:a16="http://schemas.microsoft.com/office/drawing/2014/main" id="{126B2DD3-D77F-0B57-E760-73A5B8E778FD}"/>
              </a:ext>
            </a:extLst>
          </p:cNvPr>
          <p:cNvSpPr txBox="1"/>
          <p:nvPr/>
        </p:nvSpPr>
        <p:spPr>
          <a:xfrm>
            <a:off x="1871774" y="6187951"/>
            <a:ext cx="5718433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ja-JP" altLang="en-US" sz="3600" b="1" spc="-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小塚ゴシック Pr6N M"/>
              </a:rPr>
              <a:t>午前</a:t>
            </a:r>
            <a:r>
              <a:rPr lang="en-US" altLang="ja-JP" sz="3600" b="1" spc="-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小塚ゴシック Pr6N M"/>
              </a:rPr>
              <a:t>10</a:t>
            </a:r>
            <a:r>
              <a:rPr lang="ja-JP" altLang="en-US" sz="3600" b="1" spc="-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小塚ゴシック Pr6N M"/>
              </a:rPr>
              <a:t>時から午後</a:t>
            </a:r>
            <a:r>
              <a:rPr lang="en-US" altLang="ja-JP" sz="3600" b="1" spc="-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小塚ゴシック Pr6N M"/>
              </a:rPr>
              <a:t>3</a:t>
            </a:r>
            <a:r>
              <a:rPr lang="ja-JP" altLang="en-US" sz="3600" b="1" spc="-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小塚ゴシック Pr6N M"/>
              </a:rPr>
              <a:t>時</a:t>
            </a:r>
            <a:r>
              <a:rPr lang="en-US" altLang="ja-JP" sz="3600" b="1" spc="-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小塚ゴシック Pr6N M"/>
              </a:rPr>
              <a:t>30</a:t>
            </a:r>
            <a:r>
              <a:rPr lang="ja-JP" altLang="en-US" sz="3600" b="1" spc="-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小塚ゴシック Pr6N M"/>
              </a:rPr>
              <a:t>分</a:t>
            </a:r>
            <a:endParaRPr lang="en-US" altLang="ja-JP" sz="3600" b="1" spc="-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小塚ゴシック Pr6N M"/>
            </a:endParaRPr>
          </a:p>
        </p:txBody>
      </p:sp>
      <p:sp>
        <p:nvSpPr>
          <p:cNvPr id="22" name="角丸四角形 77">
            <a:extLst>
              <a:ext uri="{FF2B5EF4-FFF2-40B4-BE49-F238E27FC236}">
                <a16:creationId xmlns:a16="http://schemas.microsoft.com/office/drawing/2014/main" id="{5F8F2C81-C90B-9C55-B8C6-F0E2B4D16CCC}"/>
              </a:ext>
            </a:extLst>
          </p:cNvPr>
          <p:cNvSpPr/>
          <p:nvPr/>
        </p:nvSpPr>
        <p:spPr>
          <a:xfrm>
            <a:off x="1669097" y="8300208"/>
            <a:ext cx="2118245" cy="1974222"/>
          </a:xfrm>
          <a:prstGeom prst="flowChartConnector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8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kumimoji="1" lang="ja-JP" altLang="en-US" sz="18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角丸四角形 77">
            <a:extLst>
              <a:ext uri="{FF2B5EF4-FFF2-40B4-BE49-F238E27FC236}">
                <a16:creationId xmlns:a16="http://schemas.microsoft.com/office/drawing/2014/main" id="{F3FF2883-17AB-C919-B07E-25AD28583DC5}"/>
              </a:ext>
            </a:extLst>
          </p:cNvPr>
          <p:cNvSpPr/>
          <p:nvPr/>
        </p:nvSpPr>
        <p:spPr>
          <a:xfrm>
            <a:off x="3874157" y="8313409"/>
            <a:ext cx="2088000" cy="1944000"/>
          </a:xfrm>
          <a:prstGeom prst="flowChartConnector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8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角丸四角形 77">
            <a:extLst>
              <a:ext uri="{FF2B5EF4-FFF2-40B4-BE49-F238E27FC236}">
                <a16:creationId xmlns:a16="http://schemas.microsoft.com/office/drawing/2014/main" id="{8F97FD12-CEE0-196C-89B4-AFA20CA7B7A1}"/>
              </a:ext>
            </a:extLst>
          </p:cNvPr>
          <p:cNvSpPr/>
          <p:nvPr/>
        </p:nvSpPr>
        <p:spPr>
          <a:xfrm>
            <a:off x="5864108" y="7667672"/>
            <a:ext cx="1814532" cy="1647373"/>
          </a:xfrm>
          <a:prstGeom prst="flowChartConnector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8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C46B5969-C876-CA2C-C2E7-B1C9BAEB4286}"/>
              </a:ext>
            </a:extLst>
          </p:cNvPr>
          <p:cNvSpPr/>
          <p:nvPr/>
        </p:nvSpPr>
        <p:spPr>
          <a:xfrm>
            <a:off x="5014447" y="8084073"/>
            <a:ext cx="3516968" cy="89881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i="1" u="sng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キッチンカー</a:t>
            </a:r>
            <a:endParaRPr kumimoji="1" lang="en-US" altLang="ja-JP" sz="2400" i="1" u="sng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1400" dirty="0">
                <a:ln>
                  <a:solidFill>
                    <a:srgbClr val="FFC000"/>
                  </a:solidFill>
                </a:ln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玉こんや</a:t>
            </a:r>
            <a:endParaRPr kumimoji="1" lang="en-US" altLang="ja-JP" sz="1400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1400" dirty="0">
                <a:ln>
                  <a:solidFill>
                    <a:srgbClr val="FFC000"/>
                  </a:solidFill>
                </a:ln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おいしいパンの</a:t>
            </a:r>
            <a:endParaRPr kumimoji="1" lang="en-US" altLang="ja-JP" sz="1400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1400" dirty="0">
                <a:ln>
                  <a:solidFill>
                    <a:srgbClr val="FFC000"/>
                  </a:solidFill>
                </a:ln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お店が来るよ</a:t>
            </a:r>
            <a:endParaRPr kumimoji="1" lang="ja-JP" altLang="en-US" sz="1600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1AEC99A9-70A0-4F26-9340-8CE510FA8239}"/>
              </a:ext>
            </a:extLst>
          </p:cNvPr>
          <p:cNvSpPr/>
          <p:nvPr/>
        </p:nvSpPr>
        <p:spPr>
          <a:xfrm>
            <a:off x="3130401" y="8810061"/>
            <a:ext cx="3516968" cy="89881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i="1" u="sng" dirty="0">
                <a:solidFill>
                  <a:sysClr val="windowText" lastClr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福祉学校</a:t>
            </a:r>
            <a:endParaRPr kumimoji="1" lang="en-US" altLang="ja-JP" sz="2800" i="1" u="sng" dirty="0">
              <a:solidFill>
                <a:sysClr val="windowText" lastClr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1400" dirty="0">
                <a:ln>
                  <a:solidFill>
                    <a:srgbClr val="FFC000"/>
                  </a:solidFill>
                </a:ln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つながりのヒントを</a:t>
            </a:r>
            <a:endParaRPr lang="en-US" altLang="ja-JP" sz="1400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1400" dirty="0">
                <a:ln>
                  <a:solidFill>
                    <a:srgbClr val="FFC000"/>
                  </a:solidFill>
                </a:ln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楽しく</a:t>
            </a:r>
            <a:endParaRPr lang="en-US" altLang="ja-JP" sz="1400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1400" dirty="0">
                <a:ln>
                  <a:solidFill>
                    <a:srgbClr val="FFC000"/>
                  </a:solidFill>
                </a:ln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見つけよう</a:t>
            </a:r>
            <a:endParaRPr kumimoji="1" lang="ja-JP" altLang="en-US" sz="1600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AB3C9B72-C73F-BC93-5DA9-FB048BA1D72F}"/>
              </a:ext>
            </a:extLst>
          </p:cNvPr>
          <p:cNvSpPr/>
          <p:nvPr/>
        </p:nvSpPr>
        <p:spPr>
          <a:xfrm>
            <a:off x="914517" y="8760504"/>
            <a:ext cx="3516968" cy="11879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i="1" u="sng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お宝発表会</a:t>
            </a:r>
            <a:endParaRPr kumimoji="1" lang="en-US" altLang="ja-JP" sz="2800" i="1" u="sng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1400" dirty="0">
                <a:ln>
                  <a:solidFill>
                    <a:srgbClr val="FFC000"/>
                  </a:solidFill>
                </a:ln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地域のすてきな活動を</a:t>
            </a:r>
            <a:endParaRPr kumimoji="1" lang="en-US" altLang="ja-JP" sz="1400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1400" dirty="0">
                <a:ln>
                  <a:solidFill>
                    <a:srgbClr val="FFC000"/>
                  </a:solidFill>
                </a:ln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見つけてみよう</a:t>
            </a:r>
            <a:endParaRPr kumimoji="1" lang="en-US" altLang="ja-JP" sz="1400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endParaRPr lang="en-US" altLang="ja-JP" sz="1400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B053EEDD-6374-7DA2-9E80-38F3107266D1}"/>
              </a:ext>
            </a:extLst>
          </p:cNvPr>
          <p:cNvSpPr/>
          <p:nvPr/>
        </p:nvSpPr>
        <p:spPr>
          <a:xfrm>
            <a:off x="-843967" y="7728128"/>
            <a:ext cx="3516968" cy="11879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i="1" u="sng" dirty="0">
                <a:solidFill>
                  <a:sysClr val="windowText" lastClr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体験</a:t>
            </a:r>
            <a:endParaRPr kumimoji="1" lang="en-US" altLang="ja-JP" sz="2800" i="1" u="sng" dirty="0">
              <a:solidFill>
                <a:sysClr val="windowText" lastClr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1400" dirty="0">
                <a:ln>
                  <a:solidFill>
                    <a:srgbClr val="FFC000"/>
                  </a:solidFill>
                </a:ln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ミニ四駆</a:t>
            </a:r>
            <a:endParaRPr kumimoji="1" lang="en-US" altLang="ja-JP" sz="1400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1400" dirty="0">
                <a:ln>
                  <a:solidFill>
                    <a:srgbClr val="FFC000"/>
                  </a:solidFill>
                </a:ln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ボッチャ</a:t>
            </a:r>
            <a:endParaRPr lang="en-US" altLang="ja-JP" sz="1400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1400" dirty="0">
                <a:ln>
                  <a:solidFill>
                    <a:srgbClr val="FFC000"/>
                  </a:solidFill>
                </a:ln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モルックなど</a:t>
            </a:r>
            <a:endParaRPr kumimoji="1" lang="en-US" altLang="ja-JP" sz="1400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9776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図 19">
            <a:extLst>
              <a:ext uri="{FF2B5EF4-FFF2-40B4-BE49-F238E27FC236}">
                <a16:creationId xmlns:a16="http://schemas.microsoft.com/office/drawing/2014/main" id="{539B04B1-9963-1949-8285-CE3DCC85F0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0"/>
          <a:stretch/>
        </p:blipFill>
        <p:spPr>
          <a:xfrm rot="5400000">
            <a:off x="-1606853" y="1566068"/>
            <a:ext cx="10907713" cy="7775575"/>
          </a:xfrm>
          <a:prstGeom prst="rect">
            <a:avLst/>
          </a:prstGeom>
          <a:effectLst/>
        </p:spPr>
      </p:pic>
      <p:sp>
        <p:nvSpPr>
          <p:cNvPr id="34" name="テキスト ボックス 33"/>
          <p:cNvSpPr txBox="1"/>
          <p:nvPr/>
        </p:nvSpPr>
        <p:spPr>
          <a:xfrm>
            <a:off x="141030" y="989950"/>
            <a:ext cx="7775572" cy="9114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2000" kern="10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★</a:t>
            </a:r>
            <a:r>
              <a:rPr lang="ja-JP" altLang="ja-JP" sz="2000" kern="10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オープニング　　　　</a:t>
            </a:r>
            <a:r>
              <a:rPr lang="ja-JP" altLang="en-US" sz="2000" kern="10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ja-JP" sz="2000" kern="10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</a:t>
            </a:r>
            <a:r>
              <a:rPr lang="en-US" altLang="ja-JP" sz="2000" kern="10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altLang="ja-JP" sz="2000" kern="10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午前</a:t>
            </a:r>
            <a:r>
              <a:rPr lang="en-US" altLang="ja-JP" sz="2000" kern="10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10</a:t>
            </a:r>
            <a:r>
              <a:rPr lang="ja-JP" altLang="ja-JP" sz="2000" kern="10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時～</a:t>
            </a:r>
            <a:r>
              <a:rPr lang="ja-JP" altLang="en-US" sz="2000" kern="10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18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高校生による書道パフォーマンス</a:t>
            </a:r>
            <a:endParaRPr lang="en-US" altLang="ja-JP" sz="2000" kern="100" dirty="0"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2000" kern="100" dirty="0"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000" kern="10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★地域の</a:t>
            </a:r>
            <a:r>
              <a:rPr lang="ja-JP" altLang="ja-JP" sz="2000" kern="10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お宝発表会　 </a:t>
            </a:r>
            <a:r>
              <a:rPr lang="ja-JP" altLang="en-US" sz="2000" kern="10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ja-JP" sz="2000" kern="10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午前</a:t>
            </a:r>
            <a:r>
              <a:rPr lang="en-US" altLang="ja-JP" sz="2000" kern="10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10</a:t>
            </a:r>
            <a:r>
              <a:rPr lang="ja-JP" altLang="ja-JP" sz="2000" kern="10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時</a:t>
            </a:r>
            <a:r>
              <a:rPr lang="en-US" altLang="ja-JP" sz="2000" kern="10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20</a:t>
            </a:r>
            <a:r>
              <a:rPr lang="ja-JP" altLang="ja-JP" sz="2000" kern="10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分～</a:t>
            </a:r>
            <a:r>
              <a:rPr lang="en-US" altLang="ja-JP" sz="2000" kern="10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2000" kern="10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午前</a:t>
            </a:r>
            <a:r>
              <a:rPr lang="en-US" altLang="ja-JP" sz="2000" kern="10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11</a:t>
            </a:r>
            <a:r>
              <a:rPr lang="ja-JP" altLang="en-US" sz="2000" kern="10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時</a:t>
            </a:r>
            <a:r>
              <a:rPr lang="en-US" altLang="ja-JP" sz="2000" kern="10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20</a:t>
            </a:r>
            <a:r>
              <a:rPr lang="ja-JP" altLang="en-US" sz="2000" kern="10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分</a:t>
            </a:r>
            <a:endParaRPr lang="en-US" altLang="ja-JP" sz="2000" kern="100" dirty="0"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marL="170815">
              <a:spcBef>
                <a:spcPts val="195"/>
              </a:spcBef>
            </a:pPr>
            <a:endParaRPr lang="en-US" altLang="ja-JP" sz="1800" b="1" spc="3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メイリオ"/>
            </a:endParaRPr>
          </a:p>
          <a:p>
            <a:pPr marL="170815">
              <a:spcBef>
                <a:spcPts val="195"/>
              </a:spcBef>
            </a:pPr>
            <a:r>
              <a:rPr lang="ja-JP" altLang="en-US" sz="1800" b="1" spc="3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/>
              </a:rPr>
              <a:t>　　①ゆうやけ食堂</a:t>
            </a:r>
            <a:r>
              <a:rPr lang="en-US" altLang="ja-JP" sz="1400" b="1" spc="3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/>
              </a:rPr>
              <a:t>(</a:t>
            </a:r>
            <a:r>
              <a:rPr lang="ja-JP" altLang="en-US" sz="1400" b="1" spc="3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/>
              </a:rPr>
              <a:t>出羽地区）</a:t>
            </a:r>
            <a:r>
              <a:rPr lang="ja-JP" altLang="en-US" sz="1800" b="1" spc="3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/>
              </a:rPr>
              <a:t>「元気をわけあうみんなの居場所！」</a:t>
            </a:r>
            <a:endParaRPr lang="en-US" altLang="ja-JP" sz="1800" b="1" spc="3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メイリオ"/>
            </a:endParaRPr>
          </a:p>
          <a:p>
            <a:pPr marL="170815">
              <a:spcBef>
                <a:spcPts val="195"/>
              </a:spcBef>
            </a:pPr>
            <a:r>
              <a:rPr lang="ja-JP" altLang="en-US" sz="1800" b="1" spc="3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/>
              </a:rPr>
              <a:t>　　②双葉町サロン</a:t>
            </a:r>
            <a:r>
              <a:rPr lang="ja-JP" altLang="en-US" sz="1400" b="1" spc="3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/>
              </a:rPr>
              <a:t>（第二地区）</a:t>
            </a:r>
            <a:r>
              <a:rPr lang="ja-JP" altLang="en-US" sz="1800" b="1" spc="3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/>
              </a:rPr>
              <a:t>「モルックで目指せ世界一！」</a:t>
            </a:r>
          </a:p>
          <a:p>
            <a:pPr marL="170815">
              <a:spcBef>
                <a:spcPts val="195"/>
              </a:spcBef>
            </a:pPr>
            <a:r>
              <a:rPr lang="ja-JP" altLang="en-US" sz="1800" b="1" spc="3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/>
              </a:rPr>
              <a:t>　　③ふれあいカフェ（平清水いきいきサロン）</a:t>
            </a:r>
            <a:r>
              <a:rPr lang="en-US" altLang="ja-JP" sz="1400" b="1" spc="3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/>
              </a:rPr>
              <a:t>(</a:t>
            </a:r>
            <a:r>
              <a:rPr lang="ja-JP" altLang="en-US" sz="1400" b="1" spc="3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/>
              </a:rPr>
              <a:t>滝山地区）</a:t>
            </a:r>
            <a:endParaRPr lang="en-US" altLang="ja-JP" sz="1400" b="1" spc="3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メイリオ"/>
            </a:endParaRPr>
          </a:p>
          <a:p>
            <a:pPr marL="170815">
              <a:spcBef>
                <a:spcPts val="195"/>
              </a:spcBef>
            </a:pPr>
            <a:r>
              <a:rPr lang="ja-JP" altLang="en-US" sz="1400" b="1" spc="3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/>
              </a:rPr>
              <a:t>　　　　　</a:t>
            </a:r>
            <a:r>
              <a:rPr lang="ja-JP" altLang="en-US" sz="1800" b="1" spc="3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/>
              </a:rPr>
              <a:t>「コミュニティナースによる人と人のつながり作り」</a:t>
            </a:r>
          </a:p>
          <a:p>
            <a:pPr marL="170815">
              <a:spcBef>
                <a:spcPts val="195"/>
              </a:spcBef>
            </a:pPr>
            <a:r>
              <a:rPr lang="ja-JP" altLang="en-US" sz="1800" b="1" spc="3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/>
              </a:rPr>
              <a:t>　　④サークルのぞみ　</a:t>
            </a:r>
            <a:r>
              <a:rPr lang="ja-JP" altLang="en-US" sz="1400" b="1" spc="3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/>
              </a:rPr>
              <a:t>（市全域）</a:t>
            </a:r>
            <a:r>
              <a:rPr lang="ja-JP" altLang="en-US" sz="1800" b="1" spc="3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/>
              </a:rPr>
              <a:t>「自由に話そう～手話を使って～」</a:t>
            </a:r>
            <a:endParaRPr lang="en-US" altLang="ja-JP" sz="1800" kern="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just"/>
            <a:endParaRPr kumimoji="1" lang="en-US" altLang="ja-JP" sz="18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/>
            <a:endParaRPr kumimoji="1" lang="en-US" altLang="ja-JP" sz="18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/>
            <a:endParaRPr lang="en-US" altLang="ja-JP" sz="24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/>
            <a:endParaRPr kumimoji="1" lang="en-US" altLang="ja-JP" sz="24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/>
            <a:endParaRPr lang="en-US" altLang="ja-JP" sz="24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/>
            <a:endParaRPr kumimoji="1" lang="en-US" altLang="ja-JP" sz="24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/>
            <a:endParaRPr lang="en-US" altLang="ja-JP" sz="24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/>
            <a:endParaRPr kumimoji="1" lang="en-US" altLang="ja-JP" sz="24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/>
            <a:endParaRPr lang="en-US" altLang="ja-JP" sz="24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/>
            <a:endParaRPr kumimoji="1" lang="en-US" altLang="ja-JP" sz="24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/>
            <a:r>
              <a:rPr kumimoji="1" lang="ja-JP" altLang="en-US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★キッチンカーなどお楽しみ企画 　午前</a:t>
            </a:r>
            <a:r>
              <a:rPr kumimoji="1" lang="en-US" altLang="ja-JP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11</a:t>
            </a:r>
            <a:r>
              <a:rPr kumimoji="1" lang="ja-JP" altLang="en-US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時～午後３時</a:t>
            </a:r>
            <a:r>
              <a:rPr kumimoji="1" lang="en-US" altLang="ja-JP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30</a:t>
            </a:r>
            <a:r>
              <a:rPr kumimoji="1" lang="ja-JP" altLang="en-US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分</a:t>
            </a:r>
            <a:endParaRPr kumimoji="1" lang="en-US" altLang="ja-JP" sz="20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/>
            <a:endParaRPr lang="en-US" altLang="ja-JP" sz="2400" kern="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2400" kern="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2400" kern="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2400" kern="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2400" kern="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indent="139700" algn="just"/>
            <a:r>
              <a:rPr lang="en-US" altLang="ja-JP" sz="2000" kern="10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 </a:t>
            </a:r>
            <a:endParaRPr lang="ja-JP" altLang="ja-JP" sz="2000" kern="100" dirty="0"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ja-JP" altLang="en-US" sz="1600" b="1" dirty="0">
              <a:solidFill>
                <a:srgbClr val="FFC000"/>
              </a:solidFill>
              <a:effectLst>
                <a:glow rad="101600">
                  <a:schemeClr val="bg1"/>
                </a:glow>
              </a:effectLst>
              <a:latin typeface="+mn-ea"/>
              <a:cs typeface="MS PMincho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-8299918" y="2611283"/>
            <a:ext cx="84152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F0A33CA-E148-B6DA-A1ED-B860E9A80E10}"/>
              </a:ext>
            </a:extLst>
          </p:cNvPr>
          <p:cNvSpPr txBox="1"/>
          <p:nvPr/>
        </p:nvSpPr>
        <p:spPr>
          <a:xfrm>
            <a:off x="-5936774" y="6495299"/>
            <a:ext cx="5707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endParaRPr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244CB2B-83AC-3E06-7E5B-FA2634A85C90}"/>
              </a:ext>
            </a:extLst>
          </p:cNvPr>
          <p:cNvSpPr txBox="1"/>
          <p:nvPr/>
        </p:nvSpPr>
        <p:spPr>
          <a:xfrm>
            <a:off x="2705310" y="115810"/>
            <a:ext cx="48494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プログラム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endParaRPr kumimoji="1" lang="ja-JP" altLang="en-US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" name="object 13"/>
          <p:cNvSpPr txBox="1"/>
          <p:nvPr/>
        </p:nvSpPr>
        <p:spPr>
          <a:xfrm>
            <a:off x="4733310" y="10247614"/>
            <a:ext cx="493908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altLang="ja-JP" sz="2000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/>
              </a:rPr>
              <a:t>TEL</a:t>
            </a:r>
            <a:r>
              <a:rPr lang="ja-JP" altLang="en-US" sz="2000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/>
              </a:rPr>
              <a:t>：</a:t>
            </a:r>
            <a:r>
              <a:rPr lang="en-US" altLang="ja-JP" sz="2000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/>
              </a:rPr>
              <a:t>023-645-8061</a:t>
            </a:r>
            <a:endParaRPr sz="2000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メイリオ"/>
            </a:endParaRPr>
          </a:p>
        </p:txBody>
      </p:sp>
      <p:sp>
        <p:nvSpPr>
          <p:cNvPr id="16" name="object 14"/>
          <p:cNvSpPr txBox="1"/>
          <p:nvPr/>
        </p:nvSpPr>
        <p:spPr>
          <a:xfrm>
            <a:off x="1331977" y="10271946"/>
            <a:ext cx="3749989" cy="25263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b="1" spc="5" dirty="0">
                <a:solidFill>
                  <a:srgbClr val="002060"/>
                </a:solidFill>
                <a:latin typeface="メイリオ"/>
                <a:cs typeface="メイリオ"/>
              </a:rPr>
              <a:t>【</a:t>
            </a:r>
            <a:r>
              <a:rPr sz="1550" b="1" spc="5" dirty="0" err="1">
                <a:solidFill>
                  <a:srgbClr val="002060"/>
                </a:solidFill>
                <a:latin typeface="メイリオ"/>
                <a:cs typeface="メイリオ"/>
              </a:rPr>
              <a:t>受付時間</a:t>
            </a:r>
            <a:r>
              <a:rPr sz="1550" b="1" spc="5" dirty="0">
                <a:solidFill>
                  <a:srgbClr val="002060"/>
                </a:solidFill>
                <a:latin typeface="メイリオ"/>
                <a:cs typeface="メイリオ"/>
              </a:rPr>
              <a:t>】</a:t>
            </a:r>
            <a:r>
              <a:rPr lang="ja-JP" altLang="en-US" sz="1550" b="1" spc="5" dirty="0">
                <a:solidFill>
                  <a:srgbClr val="002060"/>
                </a:solidFill>
                <a:latin typeface="メイリオ"/>
                <a:cs typeface="メイリオ"/>
              </a:rPr>
              <a:t>午前</a:t>
            </a:r>
            <a:r>
              <a:rPr sz="1550" b="1" spc="0" dirty="0">
                <a:solidFill>
                  <a:srgbClr val="002060"/>
                </a:solidFill>
                <a:latin typeface="メイリオ"/>
                <a:cs typeface="メイリオ"/>
              </a:rPr>
              <a:t>9</a:t>
            </a:r>
            <a:r>
              <a:rPr lang="ja-JP" altLang="en-US" sz="1550" b="1" spc="0" dirty="0">
                <a:solidFill>
                  <a:srgbClr val="002060"/>
                </a:solidFill>
                <a:latin typeface="メイリオ"/>
                <a:cs typeface="メイリオ"/>
              </a:rPr>
              <a:t>：</a:t>
            </a:r>
            <a:r>
              <a:rPr sz="1550" b="1" spc="0" dirty="0">
                <a:solidFill>
                  <a:srgbClr val="002060"/>
                </a:solidFill>
                <a:latin typeface="メイリオ"/>
                <a:cs typeface="メイリオ"/>
              </a:rPr>
              <a:t>00</a:t>
            </a:r>
            <a:r>
              <a:rPr sz="1550" b="1" spc="-145" dirty="0">
                <a:solidFill>
                  <a:srgbClr val="002060"/>
                </a:solidFill>
                <a:latin typeface="メイリオ"/>
                <a:cs typeface="メイリオ"/>
              </a:rPr>
              <a:t> </a:t>
            </a:r>
            <a:r>
              <a:rPr sz="1550" b="1" spc="5" dirty="0">
                <a:solidFill>
                  <a:srgbClr val="002060"/>
                </a:solidFill>
                <a:latin typeface="メイリオ"/>
                <a:cs typeface="メイリオ"/>
              </a:rPr>
              <a:t>～</a:t>
            </a:r>
            <a:r>
              <a:rPr lang="ja-JP" altLang="en-US" sz="1550" b="1" spc="5" dirty="0">
                <a:solidFill>
                  <a:srgbClr val="002060"/>
                </a:solidFill>
                <a:latin typeface="メイリオ"/>
                <a:cs typeface="メイリオ"/>
              </a:rPr>
              <a:t>午後</a:t>
            </a:r>
            <a:r>
              <a:rPr sz="1550" b="1" spc="-145" dirty="0">
                <a:solidFill>
                  <a:srgbClr val="002060"/>
                </a:solidFill>
                <a:latin typeface="メイリオ"/>
                <a:cs typeface="メイリオ"/>
              </a:rPr>
              <a:t> </a:t>
            </a:r>
            <a:r>
              <a:rPr lang="en-US" altLang="ja-JP" sz="1550" b="1" dirty="0">
                <a:solidFill>
                  <a:srgbClr val="002060"/>
                </a:solidFill>
                <a:latin typeface="メイリオ"/>
                <a:cs typeface="メイリオ"/>
              </a:rPr>
              <a:t>5</a:t>
            </a:r>
            <a:r>
              <a:rPr lang="ja-JP" altLang="en-US" sz="1550" b="1" spc="0" dirty="0">
                <a:solidFill>
                  <a:srgbClr val="002060"/>
                </a:solidFill>
                <a:latin typeface="メイリオ"/>
                <a:cs typeface="メイリオ"/>
              </a:rPr>
              <a:t>：</a:t>
            </a:r>
            <a:r>
              <a:rPr sz="1550" b="1" spc="0" dirty="0">
                <a:solidFill>
                  <a:srgbClr val="002060"/>
                </a:solidFill>
                <a:latin typeface="メイリオ"/>
                <a:cs typeface="メイリオ"/>
              </a:rPr>
              <a:t>00</a:t>
            </a:r>
            <a:endParaRPr sz="1550" dirty="0">
              <a:solidFill>
                <a:srgbClr val="002060"/>
              </a:solidFill>
              <a:latin typeface="メイリオ"/>
              <a:cs typeface="メイリオ"/>
            </a:endParaRPr>
          </a:p>
        </p:txBody>
      </p:sp>
      <p:sp>
        <p:nvSpPr>
          <p:cNvPr id="48" name="object 15">
            <a:extLst>
              <a:ext uri="{FF2B5EF4-FFF2-40B4-BE49-F238E27FC236}">
                <a16:creationId xmlns:a16="http://schemas.microsoft.com/office/drawing/2014/main" id="{272AD69C-754C-422C-C891-0269BBE015E1}"/>
              </a:ext>
            </a:extLst>
          </p:cNvPr>
          <p:cNvSpPr txBox="1"/>
          <p:nvPr/>
        </p:nvSpPr>
        <p:spPr>
          <a:xfrm>
            <a:off x="1334220" y="9889295"/>
            <a:ext cx="4516612" cy="348172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lang="ja-JP" altLang="en-US" sz="2000" dirty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メイリオ"/>
              </a:rPr>
              <a:t>　</a:t>
            </a:r>
            <a:r>
              <a:rPr lang="ja-JP" altLang="en-US" sz="1800" dirty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メイリオ"/>
              </a:rPr>
              <a:t>社会福祉法人　山形市社会福祉協議会</a:t>
            </a:r>
            <a:endParaRPr sz="2000" dirty="0">
              <a:solidFill>
                <a:srgbClr val="00206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メイリオ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F7FB4-5CC7-6FCA-4C01-16F831D9FFCB}"/>
              </a:ext>
            </a:extLst>
          </p:cNvPr>
          <p:cNvSpPr/>
          <p:nvPr/>
        </p:nvSpPr>
        <p:spPr>
          <a:xfrm>
            <a:off x="29668" y="3832121"/>
            <a:ext cx="7816482" cy="33227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2400" b="1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2400" b="1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</a:t>
            </a:r>
            <a:r>
              <a:rPr kumimoji="1" lang="ja-JP" altLang="en-US" sz="2000" b="1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★福祉学校　              </a:t>
            </a:r>
            <a:r>
              <a:rPr lang="ja-JP" altLang="ja-JP" sz="2000" b="1" kern="100" dirty="0">
                <a:solidFill>
                  <a:schemeClr val="tx1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午後</a:t>
            </a:r>
            <a:r>
              <a:rPr lang="en-US" altLang="ja-JP" sz="2000" b="1" kern="100" dirty="0">
                <a:solidFill>
                  <a:schemeClr val="tx1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 1</a:t>
            </a:r>
            <a:r>
              <a:rPr lang="ja-JP" altLang="ja-JP" sz="2000" b="1" kern="100" dirty="0">
                <a:solidFill>
                  <a:schemeClr val="tx1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時～</a:t>
            </a:r>
            <a:r>
              <a:rPr lang="ja-JP" altLang="en-US" sz="2000" b="1" kern="100" dirty="0">
                <a:solidFill>
                  <a:schemeClr val="tx1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午後</a:t>
            </a:r>
            <a:r>
              <a:rPr lang="en-US" altLang="ja-JP" sz="2000" b="1" kern="100" dirty="0">
                <a:solidFill>
                  <a:schemeClr val="tx1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2</a:t>
            </a:r>
            <a:r>
              <a:rPr lang="ja-JP" altLang="en-US" sz="2000" b="1" kern="100" dirty="0">
                <a:solidFill>
                  <a:schemeClr val="tx1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時</a:t>
            </a:r>
            <a:r>
              <a:rPr lang="en-US" altLang="ja-JP" sz="2000" b="1" kern="100" dirty="0">
                <a:solidFill>
                  <a:schemeClr val="tx1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30</a:t>
            </a:r>
            <a:r>
              <a:rPr lang="ja-JP" altLang="en-US" sz="2000" b="1" kern="100" dirty="0">
                <a:solidFill>
                  <a:schemeClr val="tx1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分</a:t>
            </a:r>
            <a:endParaRPr lang="en-US" altLang="ja-JP" sz="2000" b="1" kern="100" dirty="0">
              <a:solidFill>
                <a:schemeClr val="tx1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2000" kern="100" dirty="0">
                <a:solidFill>
                  <a:schemeClr val="tx1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　　　　</a:t>
            </a:r>
            <a:r>
              <a:rPr lang="ja-JP" altLang="en-US" sz="1800" kern="100" dirty="0">
                <a:solidFill>
                  <a:schemeClr val="tx1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講演</a:t>
            </a:r>
            <a:r>
              <a:rPr lang="ja-JP" altLang="ja-JP" sz="1800" dirty="0">
                <a:solidFill>
                  <a:schemeClr val="tx1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ＭＳ Ｐゴシック" panose="020B0600070205080204" pitchFamily="50" charset="-128"/>
              </a:rPr>
              <a:t>『大切なのは“つながり”だけ！　</a:t>
            </a:r>
            <a:endParaRPr lang="en-US" altLang="ja-JP" sz="1800" dirty="0">
              <a:solidFill>
                <a:schemeClr val="tx1"/>
              </a:solidFill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ＭＳ Ｐゴシック" panose="020B0600070205080204" pitchFamily="50" charset="-128"/>
            </a:endParaRPr>
          </a:p>
          <a:p>
            <a:r>
              <a:rPr lang="ja-JP" altLang="en-US" sz="18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ＭＳ Ｐゴシック" panose="020B0600070205080204" pitchFamily="50" charset="-128"/>
              </a:rPr>
              <a:t>　　　　　　　　　　　　　　　　　　　　　　　　</a:t>
            </a:r>
            <a:r>
              <a:rPr lang="ja-JP" altLang="ja-JP" sz="1800" dirty="0">
                <a:solidFill>
                  <a:schemeClr val="tx1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ＭＳ Ｐゴシック" panose="020B0600070205080204" pitchFamily="50" charset="-128"/>
              </a:rPr>
              <a:t>〜つながりのヒントを発見しよう〜</a:t>
            </a:r>
            <a:r>
              <a:rPr lang="en-US" altLang="ja-JP" sz="18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ＭＳ Ｐゴシック" panose="020B0600070205080204" pitchFamily="50" charset="-128"/>
              </a:rPr>
              <a:t>』</a:t>
            </a:r>
          </a:p>
          <a:p>
            <a:r>
              <a:rPr lang="ja-JP" altLang="en-US" sz="1800" kern="100" dirty="0">
                <a:solidFill>
                  <a:schemeClr val="tx1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　　　　 </a:t>
            </a:r>
            <a:r>
              <a:rPr lang="ja-JP" altLang="ja-JP" sz="1800" kern="100" dirty="0">
                <a:solidFill>
                  <a:schemeClr val="tx1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講師</a:t>
            </a:r>
            <a:r>
              <a:rPr lang="ja-JP" altLang="en-US" sz="1800" kern="100" dirty="0">
                <a:solidFill>
                  <a:schemeClr val="tx1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ja-JP" sz="1800" kern="100" dirty="0">
                <a:solidFill>
                  <a:schemeClr val="tx1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福島県いわき市</a:t>
            </a:r>
            <a:r>
              <a:rPr lang="ja-JP" altLang="en-US" sz="1800" kern="100" dirty="0">
                <a:solidFill>
                  <a:schemeClr val="tx1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ja-JP" sz="1800" dirty="0">
                <a:solidFill>
                  <a:schemeClr val="tx1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ＭＳ Ｐゴシック" panose="020B0600070205080204" pitchFamily="50" charset="-128"/>
              </a:rPr>
              <a:t>保健福祉部医療対策課</a:t>
            </a:r>
            <a:r>
              <a:rPr lang="ja-JP" altLang="en-US" sz="1800" dirty="0">
                <a:solidFill>
                  <a:schemeClr val="tx1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ＭＳ Ｐゴシック" panose="020B0600070205080204" pitchFamily="50" charset="-128"/>
              </a:rPr>
              <a:t>　</a:t>
            </a:r>
            <a:r>
              <a:rPr lang="ja-JP" altLang="ja-JP" sz="1800" kern="100" dirty="0">
                <a:solidFill>
                  <a:schemeClr val="tx1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猪狩　僚氏</a:t>
            </a:r>
          </a:p>
          <a:p>
            <a:pPr marL="171450">
              <a:lnSpc>
                <a:spcPts val="2500"/>
              </a:lnSpc>
              <a:spcBef>
                <a:spcPts val="195"/>
              </a:spcBef>
              <a:tabLst>
                <a:tab pos="1624965" algn="l"/>
              </a:tabLst>
            </a:pPr>
            <a:endParaRPr lang="en-US" altLang="ja-JP" sz="2400" b="1" spc="3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メイリオ"/>
            </a:endParaRPr>
          </a:p>
          <a:p>
            <a:endParaRPr lang="en-US" altLang="ja-JP" sz="2400" kern="1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endParaRPr kumimoji="1" lang="ja-JP" altLang="en-US" dirty="0"/>
          </a:p>
        </p:txBody>
      </p:sp>
      <p:pic>
        <p:nvPicPr>
          <p:cNvPr id="31" name="図 30">
            <a:extLst>
              <a:ext uri="{FF2B5EF4-FFF2-40B4-BE49-F238E27FC236}">
                <a16:creationId xmlns:a16="http://schemas.microsoft.com/office/drawing/2014/main" id="{5438A5E6-54EA-92B7-D3B1-19135A31705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57" r="14458"/>
          <a:stretch/>
        </p:blipFill>
        <p:spPr>
          <a:xfrm rot="21311117">
            <a:off x="5802426" y="5482729"/>
            <a:ext cx="1860394" cy="13444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3" name="テキスト ボックス 12">
            <a:extLst>
              <a:ext uri="{FF2B5EF4-FFF2-40B4-BE49-F238E27FC236}">
                <a16:creationId xmlns:a16="http://schemas.microsoft.com/office/drawing/2014/main" id="{268E3A51-B1D5-1D63-34D2-AA4007827A30}"/>
              </a:ext>
            </a:extLst>
          </p:cNvPr>
          <p:cNvSpPr txBox="1"/>
          <p:nvPr/>
        </p:nvSpPr>
        <p:spPr>
          <a:xfrm>
            <a:off x="1379610" y="10303169"/>
            <a:ext cx="5416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0" i="0" dirty="0">
                <a:solidFill>
                  <a:srgbClr val="000000"/>
                </a:solidFill>
                <a:effectLst/>
                <a:highlight>
                  <a:srgbClr val="FFF8EA"/>
                </a:highligh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b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この事業は、赤い羽根共同募金の配分を受けています</a:t>
            </a:r>
            <a:endParaRPr lang="ja-JP" altLang="en-US" sz="12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A0AAB7F-63D5-70DD-B698-BB8CB8DED620}"/>
              </a:ext>
            </a:extLst>
          </p:cNvPr>
          <p:cNvSpPr txBox="1"/>
          <p:nvPr/>
        </p:nvSpPr>
        <p:spPr>
          <a:xfrm>
            <a:off x="626313" y="5537964"/>
            <a:ext cx="527993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略歴</a:t>
            </a:r>
            <a:r>
              <a:rPr lang="en-US" altLang="ja-JP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</a:p>
          <a:p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福島県いわき市生まれ。大学卒業後、</a:t>
            </a:r>
            <a:r>
              <a:rPr lang="en-US" altLang="ja-JP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年間ブラジル留学を経て、</a:t>
            </a:r>
            <a:r>
              <a:rPr lang="en-US" altLang="ja-JP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2002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年にいわき市役所へ入職。</a:t>
            </a:r>
            <a:r>
              <a:rPr lang="en-US" altLang="ja-JP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2017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年「いわきの地域包括ケア</a:t>
            </a:r>
            <a:r>
              <a:rPr lang="en-US" altLang="ja-JP" sz="1400" dirty="0" err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igoku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」を立ち上げ</a:t>
            </a:r>
            <a:r>
              <a:rPr lang="ja-JP" altLang="en-US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</a:t>
            </a:r>
            <a:r>
              <a:rPr lang="en-US" altLang="ja-JP" sz="1600" b="1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2019</a:t>
            </a:r>
            <a:r>
              <a:rPr lang="ja-JP" altLang="en-US" sz="1600" b="1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年グッドデザイン金賞受賞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。同年コミュニティ食堂「いつだれ</a:t>
            </a:r>
            <a:r>
              <a:rPr lang="en-US" altLang="ja-JP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kitchen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」を立ち上げる。</a:t>
            </a:r>
            <a:endParaRPr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0" name="object 12">
            <a:extLst>
              <a:ext uri="{FF2B5EF4-FFF2-40B4-BE49-F238E27FC236}">
                <a16:creationId xmlns:a16="http://schemas.microsoft.com/office/drawing/2014/main" id="{0467CEE4-AD3A-11EC-B83B-F64CADCFFB55}"/>
              </a:ext>
            </a:extLst>
          </p:cNvPr>
          <p:cNvSpPr txBox="1"/>
          <p:nvPr/>
        </p:nvSpPr>
        <p:spPr>
          <a:xfrm>
            <a:off x="1471436" y="9667741"/>
            <a:ext cx="2616200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i="1" dirty="0">
                <a:solidFill>
                  <a:srgbClr val="002060"/>
                </a:solidFill>
                <a:latin typeface="メイリオ"/>
                <a:cs typeface="メイリオ"/>
              </a:rPr>
              <a:t>お問い合わせはこちらまで</a:t>
            </a:r>
            <a:endParaRPr sz="1700" dirty="0">
              <a:solidFill>
                <a:srgbClr val="002060"/>
              </a:solidFill>
              <a:latin typeface="メイリオ"/>
              <a:cs typeface="メイリオ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7F4AD50-6575-9976-FE42-A36A7C35C03D}"/>
              </a:ext>
            </a:extLst>
          </p:cNvPr>
          <p:cNvSpPr txBox="1"/>
          <p:nvPr/>
        </p:nvSpPr>
        <p:spPr>
          <a:xfrm>
            <a:off x="6093077" y="4129269"/>
            <a:ext cx="16010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どなたさまも</a:t>
            </a:r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自由にご参加</a:t>
            </a:r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いただけます</a:t>
            </a:r>
          </a:p>
        </p:txBody>
      </p:sp>
      <p:sp>
        <p:nvSpPr>
          <p:cNvPr id="5" name="雲 4">
            <a:extLst>
              <a:ext uri="{FF2B5EF4-FFF2-40B4-BE49-F238E27FC236}">
                <a16:creationId xmlns:a16="http://schemas.microsoft.com/office/drawing/2014/main" id="{6443B915-546F-E469-AB53-C3F3DAE378CF}"/>
              </a:ext>
            </a:extLst>
          </p:cNvPr>
          <p:cNvSpPr/>
          <p:nvPr/>
        </p:nvSpPr>
        <p:spPr>
          <a:xfrm>
            <a:off x="5906244" y="3926398"/>
            <a:ext cx="1683524" cy="1156907"/>
          </a:xfrm>
          <a:prstGeom prst="cloud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01E66F9F-5214-EA56-468F-0BB3474305D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35" y="9636824"/>
            <a:ext cx="1201286" cy="1201286"/>
          </a:xfrm>
          <a:prstGeom prst="rect">
            <a:avLst/>
          </a:prstGeom>
        </p:spPr>
      </p:pic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89775943-F952-6CFE-CEF1-E4E4EE4AF12F}"/>
              </a:ext>
            </a:extLst>
          </p:cNvPr>
          <p:cNvGrpSpPr/>
          <p:nvPr/>
        </p:nvGrpSpPr>
        <p:grpSpPr>
          <a:xfrm>
            <a:off x="572470" y="7555724"/>
            <a:ext cx="7251737" cy="2292935"/>
            <a:chOff x="464222" y="7587977"/>
            <a:chExt cx="7251737" cy="2292935"/>
          </a:xfrm>
        </p:grpSpPr>
        <p:sp>
          <p:nvSpPr>
            <p:cNvPr id="29" name="テキスト ボックス 28"/>
            <p:cNvSpPr txBox="1"/>
            <p:nvPr/>
          </p:nvSpPr>
          <p:spPr>
            <a:xfrm>
              <a:off x="464222" y="7587977"/>
              <a:ext cx="7251737" cy="22929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400"/>
                </a:lnSpc>
              </a:pPr>
              <a:r>
                <a:rPr lang="ja-JP" altLang="en-US" sz="1600" b="1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☑ 　こんにゃく道場　　 　　　　　</a:t>
              </a:r>
              <a:endParaRPr lang="en-US" altLang="ja-JP" sz="1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pPr>
                <a:lnSpc>
                  <a:spcPts val="2400"/>
                </a:lnSpc>
              </a:pPr>
              <a:r>
                <a:rPr lang="ja-JP" altLang="en-US" sz="1600" b="1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☑</a:t>
              </a:r>
              <a:r>
                <a:rPr lang="en-US" altLang="ja-JP" sz="1600" b="1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 </a:t>
              </a:r>
              <a:r>
                <a:rPr lang="ja-JP" altLang="en-US" sz="1600" b="1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べにいろ亭　焼き餃子　　</a:t>
              </a:r>
              <a:endParaRPr lang="en-US" altLang="ja-JP" sz="1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pPr>
                <a:lnSpc>
                  <a:spcPts val="2400"/>
                </a:lnSpc>
              </a:pPr>
              <a:r>
                <a:rPr lang="ja-JP" altLang="en-US" sz="1600" b="1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☑</a:t>
              </a:r>
              <a:r>
                <a:rPr lang="en-US" altLang="ja-JP" sz="1600" b="1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 </a:t>
              </a:r>
              <a:r>
                <a:rPr lang="ja-JP" altLang="en-US" sz="1600" b="1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軽食喫茶「ふれ愛」　     　　　　</a:t>
              </a:r>
              <a:endParaRPr lang="en-US" altLang="ja-JP" sz="1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pPr>
                <a:lnSpc>
                  <a:spcPts val="2400"/>
                </a:lnSpc>
              </a:pPr>
              <a:r>
                <a:rPr lang="ja-JP" altLang="en-US" sz="1600" b="1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☑</a:t>
              </a:r>
              <a:r>
                <a:rPr lang="en-US" altLang="ja-JP" sz="1600" b="1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 </a:t>
              </a:r>
              <a:r>
                <a:rPr lang="ja-JP" altLang="en-US" sz="1600" b="1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レモネードスタンド</a:t>
              </a:r>
              <a:r>
                <a:rPr lang="ja-JP" altLang="en-US" sz="1200" b="1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（</a:t>
              </a:r>
              <a:r>
                <a:rPr lang="ja-JP" altLang="en-US" sz="1200" b="0" i="0" dirty="0">
                  <a:effectLst/>
                  <a:latin typeface="Noto Sans Japanese"/>
                </a:rPr>
                <a:t>小児がんについての啓発活動）</a:t>
              </a:r>
              <a:endParaRPr lang="en-US" altLang="ja-JP" sz="12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pPr>
                <a:lnSpc>
                  <a:spcPts val="2400"/>
                </a:lnSpc>
              </a:pPr>
              <a:r>
                <a:rPr lang="ja-JP" altLang="en-US" sz="1600" b="1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☑</a:t>
              </a:r>
              <a:r>
                <a:rPr lang="en-US" altLang="ja-JP" sz="1600" b="1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 </a:t>
              </a:r>
              <a:r>
                <a:rPr lang="ja-JP" altLang="en-US" sz="1600" b="1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バルーンアート　　　☑</a:t>
              </a:r>
              <a:r>
                <a:rPr lang="en-US" altLang="ja-JP" sz="1600" b="1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 </a:t>
              </a:r>
              <a:r>
                <a:rPr lang="ja-JP" altLang="en-US" sz="1600" b="1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ボッチャ・モルック体験　　　　☑    宝探しゲーム</a:t>
              </a:r>
              <a:endParaRPr lang="en-US" altLang="ja-JP" sz="1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pPr>
                <a:lnSpc>
                  <a:spcPts val="2400"/>
                </a:lnSpc>
              </a:pPr>
              <a:r>
                <a:rPr lang="ja-JP" altLang="en-US" sz="1600" b="1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☑</a:t>
              </a:r>
              <a:r>
                <a:rPr lang="en-US" altLang="ja-JP" sz="1600" b="1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 </a:t>
              </a:r>
              <a:r>
                <a:rPr lang="ja-JP" altLang="en-US" sz="1600" b="1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 山形工業高校ミニ四駆（キットは先着</a:t>
              </a:r>
              <a:r>
                <a:rPr lang="en-US" altLang="ja-JP" sz="1600" b="1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20</a:t>
              </a:r>
              <a:r>
                <a:rPr lang="ja-JP" altLang="en-US" sz="1600" b="1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台、小学生以下）</a:t>
              </a:r>
              <a:endParaRPr lang="en-US" altLang="ja-JP" sz="1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endParaRPr lang="en-US" altLang="ja-JP" sz="18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FBCA76DD-18AD-3C84-0FD6-300AB1A29AF5}"/>
                </a:ext>
              </a:extLst>
            </p:cNvPr>
            <p:cNvSpPr txBox="1"/>
            <p:nvPr/>
          </p:nvSpPr>
          <p:spPr>
            <a:xfrm>
              <a:off x="3549389" y="7587977"/>
              <a:ext cx="2645276" cy="994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2400"/>
                </a:lnSpc>
              </a:pPr>
              <a:r>
                <a:rPr lang="ja-JP" altLang="en-US" sz="1600" b="1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☑　ぱん工房リアンわかみや　</a:t>
              </a:r>
              <a:endParaRPr kumimoji="1" lang="en-US" altLang="ja-JP" sz="1600" dirty="0"/>
            </a:p>
            <a:p>
              <a:pPr>
                <a:lnSpc>
                  <a:spcPts val="2400"/>
                </a:lnSpc>
              </a:pPr>
              <a:r>
                <a:rPr lang="ja-JP" altLang="en-US" sz="1600" b="1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☑　後藤屋キッチンカー</a:t>
              </a:r>
              <a:endParaRPr lang="en-US" altLang="ja-JP" sz="1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pPr>
                <a:lnSpc>
                  <a:spcPts val="2400"/>
                </a:lnSpc>
              </a:pPr>
              <a:r>
                <a:rPr lang="ja-JP" altLang="en-US" sz="1600" b="1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☑　淹れたてコーヒー（無料）</a:t>
              </a:r>
              <a:endParaRPr kumimoji="1" lang="ja-JP" alt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94357424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</Template>
  <TotalTime>2310</TotalTime>
  <Words>501</Words>
  <Application>Microsoft Office PowerPoint</Application>
  <PresentationFormat>ユーザー設定</PresentationFormat>
  <Paragraphs>80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5" baseType="lpstr">
      <vt:lpstr>HGP創英角ｺﾞｼｯｸUB</vt:lpstr>
      <vt:lpstr>HGS創英角ﾎﾟｯﾌﾟ体</vt:lpstr>
      <vt:lpstr>HG丸ｺﾞｼｯｸM-PRO</vt:lpstr>
      <vt:lpstr>Noto Sans Japanese</vt:lpstr>
      <vt:lpstr>UD デジタル 教科書体 NK-B</vt:lpstr>
      <vt:lpstr>UD デジタル 教科書体 NK-R</vt:lpstr>
      <vt:lpstr>UD デジタル 教科書体 NP-B</vt:lpstr>
      <vt:lpstr>メイリオ</vt:lpstr>
      <vt:lpstr>小塚ゴシック Pro B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chibayou</dc:creator>
  <cp:lastModifiedBy>user</cp:lastModifiedBy>
  <cp:revision>50</cp:revision>
  <cp:lastPrinted>2024-09-13T00:29:30Z</cp:lastPrinted>
  <dcterms:created xsi:type="dcterms:W3CDTF">2018-05-22T13:27:54Z</dcterms:created>
  <dcterms:modified xsi:type="dcterms:W3CDTF">2024-09-13T00:29:49Z</dcterms:modified>
</cp:coreProperties>
</file>